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4" r:id="rId5"/>
  </p:sldMasterIdLst>
  <p:notesMasterIdLst>
    <p:notesMasterId r:id="rId49"/>
  </p:notesMasterIdLst>
  <p:handoutMasterIdLst>
    <p:handoutMasterId r:id="rId50"/>
  </p:handoutMasterIdLst>
  <p:sldIdLst>
    <p:sldId id="299" r:id="rId6"/>
    <p:sldId id="336" r:id="rId7"/>
    <p:sldId id="300" r:id="rId8"/>
    <p:sldId id="419" r:id="rId9"/>
    <p:sldId id="415" r:id="rId10"/>
    <p:sldId id="383" r:id="rId11"/>
    <p:sldId id="399" r:id="rId12"/>
    <p:sldId id="406" r:id="rId13"/>
    <p:sldId id="400" r:id="rId14"/>
    <p:sldId id="313" r:id="rId15"/>
    <p:sldId id="391" r:id="rId16"/>
    <p:sldId id="398" r:id="rId17"/>
    <p:sldId id="401" r:id="rId18"/>
    <p:sldId id="404" r:id="rId19"/>
    <p:sldId id="397" r:id="rId20"/>
    <p:sldId id="384" r:id="rId21"/>
    <p:sldId id="394" r:id="rId22"/>
    <p:sldId id="395" r:id="rId23"/>
    <p:sldId id="408" r:id="rId24"/>
    <p:sldId id="407" r:id="rId25"/>
    <p:sldId id="418" r:id="rId26"/>
    <p:sldId id="409" r:id="rId27"/>
    <p:sldId id="410" r:id="rId28"/>
    <p:sldId id="411" r:id="rId29"/>
    <p:sldId id="417" r:id="rId30"/>
    <p:sldId id="414" r:id="rId31"/>
    <p:sldId id="413" r:id="rId32"/>
    <p:sldId id="420" r:id="rId33"/>
    <p:sldId id="416" r:id="rId34"/>
    <p:sldId id="357" r:id="rId35"/>
    <p:sldId id="358" r:id="rId36"/>
    <p:sldId id="371" r:id="rId37"/>
    <p:sldId id="376" r:id="rId38"/>
    <p:sldId id="375" r:id="rId39"/>
    <p:sldId id="359" r:id="rId40"/>
    <p:sldId id="360" r:id="rId41"/>
    <p:sldId id="361" r:id="rId42"/>
    <p:sldId id="380" r:id="rId43"/>
    <p:sldId id="365" r:id="rId44"/>
    <p:sldId id="388" r:id="rId45"/>
    <p:sldId id="387" r:id="rId46"/>
    <p:sldId id="389" r:id="rId47"/>
    <p:sldId id="403" r:id="rId48"/>
  </p:sldIdLst>
  <p:sldSz cx="9144000" cy="6858000" type="screen4x3"/>
  <p:notesSz cx="69469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4969CD-B8DC-45DF-8457-F03B8F4DEEB7}">
          <p14:sldIdLst>
            <p14:sldId id="299"/>
            <p14:sldId id="336"/>
            <p14:sldId id="300"/>
            <p14:sldId id="419"/>
            <p14:sldId id="415"/>
            <p14:sldId id="383"/>
            <p14:sldId id="399"/>
            <p14:sldId id="406"/>
            <p14:sldId id="400"/>
            <p14:sldId id="313"/>
            <p14:sldId id="391"/>
            <p14:sldId id="398"/>
            <p14:sldId id="401"/>
            <p14:sldId id="404"/>
            <p14:sldId id="397"/>
            <p14:sldId id="384"/>
            <p14:sldId id="394"/>
            <p14:sldId id="395"/>
            <p14:sldId id="408"/>
            <p14:sldId id="407"/>
            <p14:sldId id="418"/>
            <p14:sldId id="409"/>
            <p14:sldId id="410"/>
            <p14:sldId id="411"/>
            <p14:sldId id="417"/>
            <p14:sldId id="414"/>
            <p14:sldId id="413"/>
            <p14:sldId id="420"/>
            <p14:sldId id="416"/>
            <p14:sldId id="357"/>
            <p14:sldId id="358"/>
            <p14:sldId id="371"/>
            <p14:sldId id="376"/>
            <p14:sldId id="375"/>
            <p14:sldId id="359"/>
            <p14:sldId id="360"/>
            <p14:sldId id="361"/>
            <p14:sldId id="380"/>
            <p14:sldId id="365"/>
            <p14:sldId id="388"/>
            <p14:sldId id="387"/>
            <p14:sldId id="389"/>
            <p14:sldId id="403"/>
          </p14:sldIdLst>
        </p14:section>
      </p14:sectionLst>
    </p:ext>
    <p:ext uri="{EFAFB233-063F-42B5-8137-9DF3F51BA10A}">
      <p15:sldGuideLst xmlns:p15="http://schemas.microsoft.com/office/powerpoint/2012/main">
        <p15:guide id="1" orient="horz" pos="2160">
          <p15:clr>
            <a:srgbClr val="A4A3A4"/>
          </p15:clr>
        </p15:guide>
        <p15:guide id="2" pos="3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FFFF"/>
    <a:srgbClr val="717171"/>
    <a:srgbClr val="426D95"/>
    <a:srgbClr val="B540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32" autoAdjust="0"/>
    <p:restoredTop sz="80349" autoAdjust="0"/>
  </p:normalViewPr>
  <p:slideViewPr>
    <p:cSldViewPr showGuides="1">
      <p:cViewPr varScale="1">
        <p:scale>
          <a:sx n="60" d="100"/>
          <a:sy n="60" d="100"/>
        </p:scale>
        <p:origin x="1314" y="60"/>
      </p:cViewPr>
      <p:guideLst>
        <p:guide orient="horz" pos="2160"/>
        <p:guide pos="38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9900" cy="4603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35413" y="0"/>
            <a:ext cx="3009900" cy="460375"/>
          </a:xfrm>
          <a:prstGeom prst="rect">
            <a:avLst/>
          </a:prstGeom>
        </p:spPr>
        <p:txBody>
          <a:bodyPr vert="horz" lIns="91440" tIns="45720" rIns="91440" bIns="45720" rtlCol="0"/>
          <a:lstStyle>
            <a:lvl1pPr algn="r">
              <a:defRPr sz="1200"/>
            </a:lvl1pPr>
          </a:lstStyle>
          <a:p>
            <a:fld id="{20D9894F-4E07-4F9E-B319-82F593B8AE53}" type="datetimeFigureOut">
              <a:rPr lang="en-US" smtClean="0"/>
              <a:t>6/8/2016</a:t>
            </a:fld>
            <a:endParaRPr lang="en-US"/>
          </a:p>
        </p:txBody>
      </p:sp>
      <p:sp>
        <p:nvSpPr>
          <p:cNvPr id="4" name="Footer Placeholder 3"/>
          <p:cNvSpPr>
            <a:spLocks noGrp="1"/>
          </p:cNvSpPr>
          <p:nvPr>
            <p:ph type="ftr" sz="quarter" idx="2"/>
          </p:nvPr>
        </p:nvSpPr>
        <p:spPr>
          <a:xfrm>
            <a:off x="0" y="8758238"/>
            <a:ext cx="3009900" cy="460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35413" y="8758238"/>
            <a:ext cx="3009900" cy="460375"/>
          </a:xfrm>
          <a:prstGeom prst="rect">
            <a:avLst/>
          </a:prstGeom>
        </p:spPr>
        <p:txBody>
          <a:bodyPr vert="horz" lIns="91440" tIns="45720" rIns="91440" bIns="45720" rtlCol="0" anchor="b"/>
          <a:lstStyle>
            <a:lvl1pPr algn="r">
              <a:defRPr sz="1200"/>
            </a:lvl1pPr>
          </a:lstStyle>
          <a:p>
            <a:fld id="{3A3B103C-A122-4090-BF39-F06DA16C1F99}" type="slidenum">
              <a:rPr lang="en-US" smtClean="0"/>
              <a:t>‹#›</a:t>
            </a:fld>
            <a:endParaRPr lang="en-US"/>
          </a:p>
        </p:txBody>
      </p:sp>
    </p:spTree>
    <p:extLst>
      <p:ext uri="{BB962C8B-B14F-4D97-AF65-F5344CB8AC3E}">
        <p14:creationId xmlns:p14="http://schemas.microsoft.com/office/powerpoint/2010/main" val="27992099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0323" cy="461010"/>
          </a:xfrm>
          <a:prstGeom prst="rect">
            <a:avLst/>
          </a:prstGeom>
        </p:spPr>
        <p:txBody>
          <a:bodyPr vert="horz" lIns="92382" tIns="46191" rIns="92382" bIns="46191" rtlCol="0"/>
          <a:lstStyle>
            <a:lvl1pPr algn="l">
              <a:defRPr sz="1200"/>
            </a:lvl1pPr>
          </a:lstStyle>
          <a:p>
            <a:endParaRPr lang="en-US"/>
          </a:p>
        </p:txBody>
      </p:sp>
      <p:sp>
        <p:nvSpPr>
          <p:cNvPr id="3" name="Date Placeholder 2"/>
          <p:cNvSpPr>
            <a:spLocks noGrp="1"/>
          </p:cNvSpPr>
          <p:nvPr>
            <p:ph type="dt" idx="1"/>
          </p:nvPr>
        </p:nvSpPr>
        <p:spPr>
          <a:xfrm>
            <a:off x="3934969" y="0"/>
            <a:ext cx="3010323" cy="461010"/>
          </a:xfrm>
          <a:prstGeom prst="rect">
            <a:avLst/>
          </a:prstGeom>
        </p:spPr>
        <p:txBody>
          <a:bodyPr vert="horz" lIns="92382" tIns="46191" rIns="92382" bIns="46191" rtlCol="0"/>
          <a:lstStyle>
            <a:lvl1pPr algn="r">
              <a:defRPr sz="1200"/>
            </a:lvl1pPr>
          </a:lstStyle>
          <a:p>
            <a:fld id="{3461FC9F-CD55-480F-9D36-6C7326BCA3AE}" type="datetimeFigureOut">
              <a:rPr lang="en-US" smtClean="0"/>
              <a:t>6/8/2016</a:t>
            </a:fld>
            <a:endParaRPr lang="en-US"/>
          </a:p>
        </p:txBody>
      </p:sp>
      <p:sp>
        <p:nvSpPr>
          <p:cNvPr id="4" name="Slide Image Placeholder 3"/>
          <p:cNvSpPr>
            <a:spLocks noGrp="1" noRot="1" noChangeAspect="1"/>
          </p:cNvSpPr>
          <p:nvPr>
            <p:ph type="sldImg" idx="2"/>
          </p:nvPr>
        </p:nvSpPr>
        <p:spPr>
          <a:xfrm>
            <a:off x="1168400" y="692150"/>
            <a:ext cx="4610100" cy="3457575"/>
          </a:xfrm>
          <a:prstGeom prst="rect">
            <a:avLst/>
          </a:prstGeom>
          <a:noFill/>
          <a:ln w="12700">
            <a:solidFill>
              <a:prstClr val="black"/>
            </a:solidFill>
          </a:ln>
        </p:spPr>
        <p:txBody>
          <a:bodyPr vert="horz" lIns="92382" tIns="46191" rIns="92382" bIns="46191" rtlCol="0" anchor="ctr"/>
          <a:lstStyle/>
          <a:p>
            <a:endParaRPr lang="en-US"/>
          </a:p>
        </p:txBody>
      </p:sp>
      <p:sp>
        <p:nvSpPr>
          <p:cNvPr id="5" name="Notes Placeholder 4"/>
          <p:cNvSpPr>
            <a:spLocks noGrp="1"/>
          </p:cNvSpPr>
          <p:nvPr>
            <p:ph type="body" sz="quarter" idx="3"/>
          </p:nvPr>
        </p:nvSpPr>
        <p:spPr>
          <a:xfrm>
            <a:off x="694690" y="4379595"/>
            <a:ext cx="5557520" cy="4149090"/>
          </a:xfrm>
          <a:prstGeom prst="rect">
            <a:avLst/>
          </a:prstGeom>
        </p:spPr>
        <p:txBody>
          <a:bodyPr vert="horz" lIns="92382" tIns="46191" rIns="92382" bIns="4619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10323" cy="461010"/>
          </a:xfrm>
          <a:prstGeom prst="rect">
            <a:avLst/>
          </a:prstGeom>
        </p:spPr>
        <p:txBody>
          <a:bodyPr vert="horz" lIns="92382" tIns="46191" rIns="92382" bIns="46191" rtlCol="0" anchor="b"/>
          <a:lstStyle>
            <a:lvl1pPr algn="l">
              <a:defRPr sz="1200"/>
            </a:lvl1pPr>
          </a:lstStyle>
          <a:p>
            <a:endParaRPr lang="en-US"/>
          </a:p>
        </p:txBody>
      </p:sp>
      <p:sp>
        <p:nvSpPr>
          <p:cNvPr id="7" name="Slide Number Placeholder 6"/>
          <p:cNvSpPr>
            <a:spLocks noGrp="1"/>
          </p:cNvSpPr>
          <p:nvPr>
            <p:ph type="sldNum" sz="quarter" idx="5"/>
          </p:nvPr>
        </p:nvSpPr>
        <p:spPr>
          <a:xfrm>
            <a:off x="3934969" y="8757590"/>
            <a:ext cx="3010323" cy="461010"/>
          </a:xfrm>
          <a:prstGeom prst="rect">
            <a:avLst/>
          </a:prstGeom>
        </p:spPr>
        <p:txBody>
          <a:bodyPr vert="horz" lIns="92382" tIns="46191" rIns="92382" bIns="46191" rtlCol="0" anchor="b"/>
          <a:lstStyle>
            <a:lvl1pPr algn="r">
              <a:defRPr sz="1200"/>
            </a:lvl1pPr>
          </a:lstStyle>
          <a:p>
            <a:fld id="{B54E29BD-D0AE-4E5D-8F5D-530DEE687BC8}" type="slidenum">
              <a:rPr lang="en-US" smtClean="0"/>
              <a:t>‹#›</a:t>
            </a:fld>
            <a:endParaRPr lang="en-US"/>
          </a:p>
        </p:txBody>
      </p:sp>
    </p:spTree>
    <p:extLst>
      <p:ext uri="{BB962C8B-B14F-4D97-AF65-F5344CB8AC3E}">
        <p14:creationId xmlns:p14="http://schemas.microsoft.com/office/powerpoint/2010/main" val="1422165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 the title</a:t>
            </a:r>
            <a:r>
              <a:rPr lang="en-US" baseline="0" dirty="0" smtClean="0"/>
              <a:t> to plasticity – from strength. </a:t>
            </a:r>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1</a:t>
            </a:fld>
            <a:endParaRPr lang="en-US"/>
          </a:p>
        </p:txBody>
      </p:sp>
    </p:spTree>
    <p:extLst>
      <p:ext uri="{BB962C8B-B14F-4D97-AF65-F5344CB8AC3E}">
        <p14:creationId xmlns:p14="http://schemas.microsoft.com/office/powerpoint/2010/main" val="2204279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Missing some of the features that are present in the strain</a:t>
            </a:r>
            <a:r>
              <a:rPr lang="en-US" baseline="0" dirty="0" smtClean="0"/>
              <a:t> gage data – which considering the frame rate at only 90 </a:t>
            </a:r>
            <a:r>
              <a:rPr lang="en-US" baseline="0" dirty="0" err="1" smtClean="0"/>
              <a:t>kfps</a:t>
            </a:r>
            <a:r>
              <a:rPr lang="en-US" baseline="0" dirty="0" smtClean="0"/>
              <a:t> is not surprising.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10</a:t>
            </a:fld>
            <a:endParaRPr lang="en-US"/>
          </a:p>
        </p:txBody>
      </p:sp>
    </p:spTree>
    <p:extLst>
      <p:ext uri="{BB962C8B-B14F-4D97-AF65-F5344CB8AC3E}">
        <p14:creationId xmlns:p14="http://schemas.microsoft.com/office/powerpoint/2010/main" val="1756292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test we have a longer steady state period – used a longer striker bar here</a:t>
            </a:r>
            <a:r>
              <a:rPr lang="en-US" baseline="0" dirty="0" smtClean="0"/>
              <a:t> (500 mm vs 375 mm in previous tests).</a:t>
            </a:r>
            <a:endParaRPr lang="en-US" dirty="0" smtClean="0"/>
          </a:p>
          <a:p>
            <a:endParaRPr lang="en-US" dirty="0" smtClean="0"/>
          </a:p>
          <a:p>
            <a:r>
              <a:rPr lang="en-US" dirty="0" smtClean="0"/>
              <a:t>Practical</a:t>
            </a:r>
            <a:r>
              <a:rPr lang="en-US" baseline="0" dirty="0" smtClean="0"/>
              <a:t> aspect of doing dynamic tests with or without inverse methods is that you need very high stiffness of the gripping mechanism to avoid unwanted features in your acceleration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11</a:t>
            </a:fld>
            <a:endParaRPr lang="en-US"/>
          </a:p>
        </p:txBody>
      </p:sp>
    </p:spTree>
    <p:extLst>
      <p:ext uri="{BB962C8B-B14F-4D97-AF65-F5344CB8AC3E}">
        <p14:creationId xmlns:p14="http://schemas.microsoft.com/office/powerpoint/2010/main" val="1726787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12</a:t>
            </a:fld>
            <a:endParaRPr lang="en-US"/>
          </a:p>
        </p:txBody>
      </p:sp>
    </p:spTree>
    <p:extLst>
      <p:ext uri="{BB962C8B-B14F-4D97-AF65-F5344CB8AC3E}">
        <p14:creationId xmlns:p14="http://schemas.microsoft.com/office/powerpoint/2010/main" val="216949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reduce this by averaging but it’s difficult.</a:t>
            </a:r>
          </a:p>
          <a:p>
            <a:endParaRPr lang="en-US" baseline="0" dirty="0" smtClean="0"/>
          </a:p>
          <a:p>
            <a:r>
              <a:rPr lang="en-US" baseline="0" dirty="0" smtClean="0"/>
              <a:t>These are two quite similar experiments. </a:t>
            </a:r>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13</a:t>
            </a:fld>
            <a:endParaRPr lang="en-US"/>
          </a:p>
        </p:txBody>
      </p:sp>
    </p:spTree>
    <p:extLst>
      <p:ext uri="{BB962C8B-B14F-4D97-AF65-F5344CB8AC3E}">
        <p14:creationId xmlns:p14="http://schemas.microsoft.com/office/powerpoint/2010/main" val="1559594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14</a:t>
            </a:fld>
            <a:endParaRPr lang="en-US"/>
          </a:p>
        </p:txBody>
      </p:sp>
    </p:spTree>
    <p:extLst>
      <p:ext uri="{BB962C8B-B14F-4D97-AF65-F5344CB8AC3E}">
        <p14:creationId xmlns:p14="http://schemas.microsoft.com/office/powerpoint/2010/main" val="1964342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15</a:t>
            </a:fld>
            <a:endParaRPr lang="en-US"/>
          </a:p>
        </p:txBody>
      </p:sp>
    </p:spTree>
    <p:extLst>
      <p:ext uri="{BB962C8B-B14F-4D97-AF65-F5344CB8AC3E}">
        <p14:creationId xmlns:p14="http://schemas.microsoft.com/office/powerpoint/2010/main" val="263959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again the P = 0.75 corresponds well with the ISO recommendation of using the shoulders as part of the effective gauge length of the specimen as part of a correction of sorts.</a:t>
            </a:r>
          </a:p>
          <a:p>
            <a:endParaRPr lang="en-US" baseline="0" dirty="0" smtClean="0"/>
          </a:p>
          <a:p>
            <a:r>
              <a:rPr lang="en-US" baseline="0" dirty="0" smtClean="0"/>
              <a:t>But is the correction for the peaked strain profile, or is it due to yielding outside the gage section???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16</a:t>
            </a:fld>
            <a:endParaRPr lang="en-US"/>
          </a:p>
        </p:txBody>
      </p:sp>
    </p:spTree>
    <p:extLst>
      <p:ext uri="{BB962C8B-B14F-4D97-AF65-F5344CB8AC3E}">
        <p14:creationId xmlns:p14="http://schemas.microsoft.com/office/powerpoint/2010/main" val="1756292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again the P = 0.75 corresponds well with the ISO recommendation of using the shoulders as part of the effective gauge length of the specimen as part of a correction of sorts.</a:t>
            </a:r>
          </a:p>
          <a:p>
            <a:endParaRPr lang="en-US" baseline="0" dirty="0" smtClean="0"/>
          </a:p>
          <a:p>
            <a:r>
              <a:rPr lang="en-US" baseline="0" dirty="0" smtClean="0"/>
              <a:t>But is the correction for the peaked strain profile, or is it due to yielding outside the gage section???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20</a:t>
            </a:fld>
            <a:endParaRPr lang="en-US"/>
          </a:p>
        </p:txBody>
      </p:sp>
    </p:spTree>
    <p:extLst>
      <p:ext uri="{BB962C8B-B14F-4D97-AF65-F5344CB8AC3E}">
        <p14:creationId xmlns:p14="http://schemas.microsoft.com/office/powerpoint/2010/main" val="3248913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remove the ambiguity</a:t>
            </a:r>
            <a:r>
              <a:rPr lang="en-US" baseline="0" dirty="0" smtClean="0"/>
              <a:t> in ductility by identifying constitutive parameters?</a:t>
            </a:r>
          </a:p>
          <a:p>
            <a:endParaRPr lang="en-US" baseline="0" dirty="0" smtClean="0"/>
          </a:p>
          <a:p>
            <a:r>
              <a:rPr lang="en-US" baseline="0" dirty="0" smtClean="0"/>
              <a:t>Ambiguity in ductility is a consequence of the assumptions one makes about the state of stress and strain. In ASTM testing we have just yield, ultimate strength and total elongation to failure. It says nothing about the local strains in the region of the neck.</a:t>
            </a:r>
          </a:p>
        </p:txBody>
      </p:sp>
      <p:sp>
        <p:nvSpPr>
          <p:cNvPr id="4" name="Slide Number Placeholder 3"/>
          <p:cNvSpPr>
            <a:spLocks noGrp="1"/>
          </p:cNvSpPr>
          <p:nvPr>
            <p:ph type="sldNum" sz="quarter" idx="10"/>
          </p:nvPr>
        </p:nvSpPr>
        <p:spPr/>
        <p:txBody>
          <a:bodyPr/>
          <a:lstStyle/>
          <a:p>
            <a:fld id="{B54E29BD-D0AE-4E5D-8F5D-530DEE687BC8}" type="slidenum">
              <a:rPr lang="en-US" smtClean="0"/>
              <a:t>21</a:t>
            </a:fld>
            <a:endParaRPr lang="en-US"/>
          </a:p>
        </p:txBody>
      </p:sp>
    </p:spTree>
    <p:extLst>
      <p:ext uri="{BB962C8B-B14F-4D97-AF65-F5344CB8AC3E}">
        <p14:creationId xmlns:p14="http://schemas.microsoft.com/office/powerpoint/2010/main" val="122155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again the P = 0.75 corresponds well with the ISO recommendation of using the shoulders as part of the effective gauge length of the specimen as part of a correction of sorts.</a:t>
            </a:r>
          </a:p>
          <a:p>
            <a:endParaRPr lang="en-US" baseline="0" dirty="0" smtClean="0"/>
          </a:p>
          <a:p>
            <a:r>
              <a:rPr lang="en-US" baseline="0" dirty="0" smtClean="0"/>
              <a:t>But is the correction for the peaked strain profile, or is it due to yielding outside the gage section???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22</a:t>
            </a:fld>
            <a:endParaRPr lang="en-US"/>
          </a:p>
        </p:txBody>
      </p:sp>
    </p:spTree>
    <p:extLst>
      <p:ext uri="{BB962C8B-B14F-4D97-AF65-F5344CB8AC3E}">
        <p14:creationId xmlns:p14="http://schemas.microsoft.com/office/powerpoint/2010/main" val="142788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2</a:t>
            </a:fld>
            <a:endParaRPr lang="en-US"/>
          </a:p>
        </p:txBody>
      </p:sp>
    </p:spTree>
    <p:extLst>
      <p:ext uri="{BB962C8B-B14F-4D97-AF65-F5344CB8AC3E}">
        <p14:creationId xmlns:p14="http://schemas.microsoft.com/office/powerpoint/2010/main" val="3592163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it plane strain</a:t>
            </a:r>
            <a:r>
              <a:rPr lang="en-US" baseline="0" dirty="0" smtClean="0"/>
              <a:t> or plane stress? There can be no virtual work into the page, so either case zero stress or zero strain through the thickness is ok? Need </a:t>
            </a:r>
            <a:r>
              <a:rPr lang="en-US" baseline="0" smtClean="0"/>
              <a:t>to think about this.</a:t>
            </a:r>
            <a:endParaRPr lang="en-US"/>
          </a:p>
        </p:txBody>
      </p:sp>
      <p:sp>
        <p:nvSpPr>
          <p:cNvPr id="4" name="Slide Number Placeholder 3"/>
          <p:cNvSpPr>
            <a:spLocks noGrp="1"/>
          </p:cNvSpPr>
          <p:nvPr>
            <p:ph type="sldNum" sz="quarter" idx="10"/>
          </p:nvPr>
        </p:nvSpPr>
        <p:spPr/>
        <p:txBody>
          <a:bodyPr/>
          <a:lstStyle/>
          <a:p>
            <a:fld id="{B54E29BD-D0AE-4E5D-8F5D-530DEE687BC8}" type="slidenum">
              <a:rPr lang="en-US" smtClean="0"/>
              <a:t>23</a:t>
            </a:fld>
            <a:endParaRPr lang="en-US"/>
          </a:p>
        </p:txBody>
      </p:sp>
    </p:spTree>
    <p:extLst>
      <p:ext uri="{BB962C8B-B14F-4D97-AF65-F5344CB8AC3E}">
        <p14:creationId xmlns:p14="http://schemas.microsoft.com/office/powerpoint/2010/main" val="1473832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Particularly</a:t>
            </a:r>
            <a:r>
              <a:rPr lang="en-US" baseline="0" dirty="0" smtClean="0"/>
              <a:t> with the advent of simpler, more accessible methods to deduce material property values directly from DIC data sets, does it make sense to re-think the paradigm we have at NIST (and most other measurement institutes that offer mechanical property measurements) from the old way of determining the constants ourselves to a new way that lets users deduce the values themselves from the data?</a:t>
            </a:r>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24</a:t>
            </a:fld>
            <a:endParaRPr lang="en-US"/>
          </a:p>
        </p:txBody>
      </p:sp>
    </p:spTree>
    <p:extLst>
      <p:ext uri="{BB962C8B-B14F-4D97-AF65-F5344CB8AC3E}">
        <p14:creationId xmlns:p14="http://schemas.microsoft.com/office/powerpoint/2010/main" val="1007722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25</a:t>
            </a:fld>
            <a:endParaRPr lang="en-US"/>
          </a:p>
        </p:txBody>
      </p:sp>
    </p:spTree>
    <p:extLst>
      <p:ext uri="{BB962C8B-B14F-4D97-AF65-F5344CB8AC3E}">
        <p14:creationId xmlns:p14="http://schemas.microsoft.com/office/powerpoint/2010/main" val="1917609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a:t>
            </a:r>
            <a:r>
              <a:rPr lang="en-US" baseline="0" dirty="0" smtClean="0"/>
              <a:t> pixels per mm is measured directly from the image. It corresponds pretty well with the 7 </a:t>
            </a:r>
            <a:r>
              <a:rPr lang="en-US" baseline="0" dirty="0" err="1" smtClean="0"/>
              <a:t>linepairs</a:t>
            </a:r>
            <a:r>
              <a:rPr lang="en-US" baseline="0" dirty="0" smtClean="0"/>
              <a:t> per mm obtained off the </a:t>
            </a:r>
            <a:r>
              <a:rPr lang="en-US" baseline="0" dirty="0" err="1" smtClean="0"/>
              <a:t>airforce</a:t>
            </a:r>
            <a:r>
              <a:rPr lang="en-US" baseline="0" dirty="0" smtClean="0"/>
              <a:t> target – one line pair is a black and white transition, which is at a very minimum 2 pixels wide. Due to distortions, we cannot see this perfectly, so there are fewer </a:t>
            </a:r>
            <a:r>
              <a:rPr lang="en-US" baseline="0" dirty="0" err="1" smtClean="0"/>
              <a:t>linepairs</a:t>
            </a:r>
            <a:r>
              <a:rPr lang="en-US" baseline="0" dirty="0" smtClean="0"/>
              <a:t> per mm than one would guess if one had 18 pixels per mm (9 </a:t>
            </a:r>
            <a:r>
              <a:rPr lang="en-US" baseline="0" dirty="0" err="1" smtClean="0"/>
              <a:t>linepairs</a:t>
            </a:r>
            <a:r>
              <a:rPr lang="en-US" baseline="0" dirty="0" smtClean="0"/>
              <a:t>). </a:t>
            </a:r>
          </a:p>
          <a:p>
            <a:endParaRPr lang="en-US" baseline="0" dirty="0" smtClean="0"/>
          </a:p>
          <a:p>
            <a:r>
              <a:rPr lang="en-US" baseline="0" dirty="0" smtClean="0"/>
              <a:t>16 microsecond exposure with the continuous light (1/62,500 s)</a:t>
            </a:r>
            <a:br>
              <a:rPr lang="en-US" baseline="0" dirty="0" smtClean="0"/>
            </a:br>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26</a:t>
            </a:fld>
            <a:endParaRPr lang="en-US"/>
          </a:p>
        </p:txBody>
      </p:sp>
    </p:spTree>
    <p:extLst>
      <p:ext uri="{BB962C8B-B14F-4D97-AF65-F5344CB8AC3E}">
        <p14:creationId xmlns:p14="http://schemas.microsoft.com/office/powerpoint/2010/main" val="734980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again the P = 0.75 corresponds well with the ISO recommendation of using the shoulders as part of the effective gauge length of the specimen as part of a correction of sorts.</a:t>
            </a:r>
          </a:p>
          <a:p>
            <a:endParaRPr lang="en-US" baseline="0" dirty="0" smtClean="0"/>
          </a:p>
          <a:p>
            <a:r>
              <a:rPr lang="en-US" baseline="0" dirty="0" smtClean="0"/>
              <a:t>But is the correction for the peaked strain profile, or is it due to yielding outside the gage section???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27</a:t>
            </a:fld>
            <a:endParaRPr lang="en-US"/>
          </a:p>
        </p:txBody>
      </p:sp>
    </p:spTree>
    <p:extLst>
      <p:ext uri="{BB962C8B-B14F-4D97-AF65-F5344CB8AC3E}">
        <p14:creationId xmlns:p14="http://schemas.microsoft.com/office/powerpoint/2010/main" val="1495707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28</a:t>
            </a:fld>
            <a:endParaRPr lang="en-US"/>
          </a:p>
        </p:txBody>
      </p:sp>
    </p:spTree>
    <p:extLst>
      <p:ext uri="{BB962C8B-B14F-4D97-AF65-F5344CB8AC3E}">
        <p14:creationId xmlns:p14="http://schemas.microsoft.com/office/powerpoint/2010/main" val="2734265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Thermal transformations can occur between 1 second and 1 minute that can completely</a:t>
            </a:r>
            <a:r>
              <a:rPr lang="en-US" baseline="0" dirty="0" smtClean="0"/>
              <a:t> change the flow stress of many materials.</a:t>
            </a:r>
          </a:p>
          <a:p>
            <a:endParaRPr lang="en-US" baseline="0" dirty="0" smtClean="0"/>
          </a:p>
          <a:p>
            <a:r>
              <a:rPr lang="en-US" baseline="0" dirty="0" smtClean="0"/>
              <a:t>Grid is a bit bigger than reality and intentionally not overlapped for ease of interpretation</a:t>
            </a:r>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41</a:t>
            </a:fld>
            <a:endParaRPr lang="en-US"/>
          </a:p>
        </p:txBody>
      </p:sp>
    </p:spTree>
    <p:extLst>
      <p:ext uri="{BB962C8B-B14F-4D97-AF65-F5344CB8AC3E}">
        <p14:creationId xmlns:p14="http://schemas.microsoft.com/office/powerpoint/2010/main" val="17490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a:t>
            </a:r>
            <a:r>
              <a:rPr lang="en-US" baseline="0" dirty="0" smtClean="0"/>
              <a:t> pixels per mm is measured directly from the image. It corresponds pretty well with the 7 </a:t>
            </a:r>
            <a:r>
              <a:rPr lang="en-US" baseline="0" dirty="0" err="1" smtClean="0"/>
              <a:t>linepairs</a:t>
            </a:r>
            <a:r>
              <a:rPr lang="en-US" baseline="0" dirty="0" smtClean="0"/>
              <a:t> per mm obtained off the </a:t>
            </a:r>
            <a:r>
              <a:rPr lang="en-US" baseline="0" dirty="0" err="1" smtClean="0"/>
              <a:t>airforce</a:t>
            </a:r>
            <a:r>
              <a:rPr lang="en-US" baseline="0" dirty="0" smtClean="0"/>
              <a:t> target – one line pair is a black and white transition, which is at a very minimum 2 pixels wide. Due to distortions, we cannot see this perfectly, so there are fewer </a:t>
            </a:r>
            <a:r>
              <a:rPr lang="en-US" baseline="0" dirty="0" err="1" smtClean="0"/>
              <a:t>linepairs</a:t>
            </a:r>
            <a:r>
              <a:rPr lang="en-US" baseline="0" dirty="0" smtClean="0"/>
              <a:t> per mm than one would guess if one had 18 pixels per mm (9 </a:t>
            </a:r>
            <a:r>
              <a:rPr lang="en-US" baseline="0" dirty="0" err="1" smtClean="0"/>
              <a:t>linepairs</a:t>
            </a:r>
            <a:r>
              <a:rPr lang="en-US" baseline="0" dirty="0" smtClean="0"/>
              <a:t>). </a:t>
            </a:r>
          </a:p>
          <a:p>
            <a:endParaRPr lang="en-US" baseline="0" dirty="0" smtClean="0"/>
          </a:p>
          <a:p>
            <a:r>
              <a:rPr lang="en-US" baseline="0" dirty="0" smtClean="0"/>
              <a:t>16 microsecond exposure with the continuous light (1/62,500 s)</a:t>
            </a:r>
            <a:br>
              <a:rPr lang="en-US" baseline="0" dirty="0" smtClean="0"/>
            </a:br>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42</a:t>
            </a:fld>
            <a:endParaRPr lang="en-US"/>
          </a:p>
        </p:txBody>
      </p:sp>
    </p:spTree>
    <p:extLst>
      <p:ext uri="{BB962C8B-B14F-4D97-AF65-F5344CB8AC3E}">
        <p14:creationId xmlns:p14="http://schemas.microsoft.com/office/powerpoint/2010/main" val="492088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 tension method to facilitate</a:t>
            </a:r>
            <a:r>
              <a:rPr lang="en-US" baseline="0" dirty="0" smtClean="0"/>
              <a:t> DIC measurements on the specimen – very important</a:t>
            </a:r>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3</a:t>
            </a:fld>
            <a:endParaRPr lang="en-US"/>
          </a:p>
        </p:txBody>
      </p:sp>
    </p:spTree>
    <p:extLst>
      <p:ext uri="{BB962C8B-B14F-4D97-AF65-F5344CB8AC3E}">
        <p14:creationId xmlns:p14="http://schemas.microsoft.com/office/powerpoint/2010/main" val="2671502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test 735, press hardened steel,</a:t>
            </a:r>
            <a:r>
              <a:rPr lang="en-US" baseline="0" dirty="0" smtClean="0"/>
              <a:t> with fracture</a:t>
            </a:r>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4</a:t>
            </a:fld>
            <a:endParaRPr lang="en-US"/>
          </a:p>
        </p:txBody>
      </p:sp>
    </p:spTree>
    <p:extLst>
      <p:ext uri="{BB962C8B-B14F-4D97-AF65-F5344CB8AC3E}">
        <p14:creationId xmlns:p14="http://schemas.microsoft.com/office/powerpoint/2010/main" val="1148598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test 735, press hardened steel,</a:t>
            </a:r>
            <a:r>
              <a:rPr lang="en-US" baseline="0" dirty="0" smtClean="0"/>
              <a:t> with fracture</a:t>
            </a:r>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5</a:t>
            </a:fld>
            <a:endParaRPr lang="en-US"/>
          </a:p>
        </p:txBody>
      </p:sp>
    </p:spTree>
    <p:extLst>
      <p:ext uri="{BB962C8B-B14F-4D97-AF65-F5344CB8AC3E}">
        <p14:creationId xmlns:p14="http://schemas.microsoft.com/office/powerpoint/2010/main" val="2872559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test we usually</a:t>
            </a:r>
            <a:r>
              <a:rPr lang="en-US" baseline="0" dirty="0" smtClean="0"/>
              <a:t> only consider part 2 – equilibrium portion. So there is opportunity to ENHANCE the value of the data outside these areas.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6</a:t>
            </a:fld>
            <a:endParaRPr lang="en-US"/>
          </a:p>
        </p:txBody>
      </p:sp>
    </p:spTree>
    <p:extLst>
      <p:ext uri="{BB962C8B-B14F-4D97-AF65-F5344CB8AC3E}">
        <p14:creationId xmlns:p14="http://schemas.microsoft.com/office/powerpoint/2010/main" val="175629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again the P = 0.75 corresponds well with the ISO recommendation of using the shoulders as part of the effective gauge length of the specimen as part of a correction of sorts.</a:t>
            </a:r>
          </a:p>
          <a:p>
            <a:endParaRPr lang="en-US" baseline="0" dirty="0" smtClean="0"/>
          </a:p>
          <a:p>
            <a:r>
              <a:rPr lang="en-US" baseline="0" dirty="0" smtClean="0"/>
              <a:t>But is the correction for the peaked strain profile, or is it due to yielding outside the gage section???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7</a:t>
            </a:fld>
            <a:endParaRPr lang="en-US"/>
          </a:p>
        </p:txBody>
      </p:sp>
    </p:spTree>
    <p:extLst>
      <p:ext uri="{BB962C8B-B14F-4D97-AF65-F5344CB8AC3E}">
        <p14:creationId xmlns:p14="http://schemas.microsoft.com/office/powerpoint/2010/main" val="181791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8</a:t>
            </a:fld>
            <a:endParaRPr lang="en-US"/>
          </a:p>
        </p:txBody>
      </p:sp>
    </p:spTree>
    <p:extLst>
      <p:ext uri="{BB962C8B-B14F-4D97-AF65-F5344CB8AC3E}">
        <p14:creationId xmlns:p14="http://schemas.microsoft.com/office/powerpoint/2010/main" val="318402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is – how well can we resolve these accelerations</a:t>
            </a:r>
            <a:r>
              <a:rPr lang="en-US" baseline="0" dirty="0" smtClean="0"/>
              <a:t> with our DIC cameras?</a:t>
            </a:r>
          </a:p>
          <a:p>
            <a:endParaRPr lang="en-US" baseline="0" dirty="0" smtClean="0"/>
          </a:p>
          <a:p>
            <a:r>
              <a:rPr lang="en-US" baseline="0" dirty="0" smtClean="0"/>
              <a:t>Note also we ignore the last portion where the bar is decelerating – might also make use of this data as well.</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54E29BD-D0AE-4E5D-8F5D-530DEE687BC8}" type="slidenum">
              <a:rPr lang="en-US" smtClean="0"/>
              <a:t>9</a:t>
            </a:fld>
            <a:endParaRPr lang="en-US"/>
          </a:p>
        </p:txBody>
      </p:sp>
    </p:spTree>
    <p:extLst>
      <p:ext uri="{BB962C8B-B14F-4D97-AF65-F5344CB8AC3E}">
        <p14:creationId xmlns:p14="http://schemas.microsoft.com/office/powerpoint/2010/main" val="1861433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pic>
        <p:nvPicPr>
          <p:cNvPr id="8" name="Picture 7" descr="nistident_fleft_vec [Converted].png"/>
          <p:cNvPicPr>
            <a:picLocks noChangeAspect="1"/>
          </p:cNvPicPr>
          <p:nvPr userDrawn="1"/>
        </p:nvPicPr>
        <p:blipFill>
          <a:blip r:embed="rId2"/>
          <a:stretch>
            <a:fillRect/>
          </a:stretch>
        </p:blipFill>
        <p:spPr>
          <a:xfrm>
            <a:off x="609600" y="5743561"/>
            <a:ext cx="1143000" cy="504839"/>
          </a:xfrm>
          <a:prstGeom prst="rect">
            <a:avLst/>
          </a:prstGeom>
        </p:spPr>
      </p:pic>
      <p:pic>
        <p:nvPicPr>
          <p:cNvPr id="9" name="Picture 8" descr="NISTlogo_stacked_PMS655.png"/>
          <p:cNvPicPr>
            <a:picLocks noChangeAspect="1"/>
          </p:cNvPicPr>
          <p:nvPr userDrawn="1"/>
        </p:nvPicPr>
        <p:blipFill>
          <a:blip r:embed="rId3"/>
          <a:stretch>
            <a:fillRect/>
          </a:stretch>
        </p:blipFill>
        <p:spPr>
          <a:xfrm>
            <a:off x="6705600" y="5562600"/>
            <a:ext cx="1573906" cy="643144"/>
          </a:xfrm>
          <a:prstGeom prst="rect">
            <a:avLst/>
          </a:prstGeom>
        </p:spPr>
      </p:pic>
      <p:sp>
        <p:nvSpPr>
          <p:cNvPr id="4" name="Text Placeholder 3"/>
          <p:cNvSpPr>
            <a:spLocks noGrp="1"/>
          </p:cNvSpPr>
          <p:nvPr>
            <p:ph type="body" sz="quarter" idx="10" hasCustomPrompt="1"/>
          </p:nvPr>
        </p:nvSpPr>
        <p:spPr>
          <a:xfrm>
            <a:off x="516463" y="4495800"/>
            <a:ext cx="7669213" cy="838200"/>
          </a:xfrm>
        </p:spPr>
        <p:txBody>
          <a:bodyPr>
            <a:normAutofit/>
          </a:bodyPr>
          <a:lstStyle>
            <a:lvl1pPr>
              <a:defRPr sz="1600" baseline="0">
                <a:solidFill>
                  <a:schemeClr val="accent1">
                    <a:lumMod val="50000"/>
                  </a:schemeClr>
                </a:solidFill>
              </a:defRPr>
            </a:lvl1pPr>
          </a:lstStyle>
          <a:p>
            <a:pPr lvl="0"/>
            <a:r>
              <a:rPr lang="en-US" sz="1600" dirty="0" smtClean="0"/>
              <a:t>Presenter’s Name/Subhead Information</a:t>
            </a:r>
            <a:endParaRPr lang="en-US" dirty="0"/>
          </a:p>
        </p:txBody>
      </p:sp>
      <p:sp>
        <p:nvSpPr>
          <p:cNvPr id="12" name="Text Placeholder 11"/>
          <p:cNvSpPr>
            <a:spLocks noGrp="1"/>
          </p:cNvSpPr>
          <p:nvPr>
            <p:ph type="body" sz="quarter" idx="11" hasCustomPrompt="1"/>
          </p:nvPr>
        </p:nvSpPr>
        <p:spPr>
          <a:xfrm>
            <a:off x="516462" y="3268136"/>
            <a:ext cx="8017937"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Title of Presentation</a:t>
            </a:r>
            <a:br>
              <a:rPr lang="en-US" dirty="0" smtClean="0"/>
            </a:br>
            <a:r>
              <a:rPr lang="en-US" dirty="0" smtClean="0"/>
              <a:t>(Second line if needed)</a:t>
            </a:r>
            <a:endParaRPr lang="en-US" dirty="0"/>
          </a:p>
        </p:txBody>
      </p:sp>
      <p:sp>
        <p:nvSpPr>
          <p:cNvPr id="2" name="Slide Number Placeholder 1"/>
          <p:cNvSpPr>
            <a:spLocks noGrp="1"/>
          </p:cNvSpPr>
          <p:nvPr>
            <p:ph type="sldNum" sz="quarter" idx="12"/>
          </p:nvPr>
        </p:nvSpPr>
        <p:spPr>
          <a:xfrm>
            <a:off x="8313233" y="5987591"/>
            <a:ext cx="802105" cy="365125"/>
          </a:xfrm>
        </p:spPr>
        <p:txBody>
          <a:bodyPr/>
          <a:lstStyle/>
          <a:p>
            <a:fld id="{0624AEE6-E942-4F5C-A610-97CA4B6B6DBA}" type="slidenum">
              <a:rPr lang="en-US" smtClean="0"/>
              <a:pPr/>
              <a:t>‹#›</a:t>
            </a:fld>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65329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ject slide">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279396" y="457200"/>
            <a:ext cx="6400800" cy="381000"/>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Project Title</a:t>
            </a:r>
            <a:endParaRPr lang="en-US" dirty="0"/>
          </a:p>
        </p:txBody>
      </p:sp>
      <p:sp>
        <p:nvSpPr>
          <p:cNvPr id="3" name="Text Placeholder 2"/>
          <p:cNvSpPr>
            <a:spLocks noGrp="1"/>
          </p:cNvSpPr>
          <p:nvPr>
            <p:ph type="body" sz="quarter" idx="15"/>
          </p:nvPr>
        </p:nvSpPr>
        <p:spPr>
          <a:xfrm>
            <a:off x="365760" y="1069848"/>
            <a:ext cx="4130040" cy="530352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813403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10"/>
          <p:cNvSpPr>
            <a:spLocks noGrp="1"/>
          </p:cNvSpPr>
          <p:nvPr>
            <p:ph type="body" sz="quarter" idx="14" hasCustomPrompt="1"/>
          </p:nvPr>
        </p:nvSpPr>
        <p:spPr>
          <a:xfrm>
            <a:off x="279396" y="457200"/>
            <a:ext cx="6400800" cy="381000"/>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Project Title</a:t>
            </a:r>
            <a:endParaRPr lang="en-US" dirty="0"/>
          </a:p>
        </p:txBody>
      </p:sp>
      <p:sp>
        <p:nvSpPr>
          <p:cNvPr id="6" name="Text Placeholder 2"/>
          <p:cNvSpPr>
            <a:spLocks noGrp="1"/>
          </p:cNvSpPr>
          <p:nvPr>
            <p:ph type="body" sz="quarter" idx="15"/>
          </p:nvPr>
        </p:nvSpPr>
        <p:spPr>
          <a:xfrm>
            <a:off x="365760" y="1066800"/>
            <a:ext cx="4114800" cy="530352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76242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vert="horz" lIns="91440" tIns="45720" rIns="91440" bIns="45720" rtlCol="0" anchor="b">
            <a:noAutofit/>
          </a:bodyPr>
          <a:lstStyle>
            <a:lvl1pPr>
              <a:defRPr lang="en-US" sz="1500" b="0" smtClean="0">
                <a:latin typeface="Helvetica" pitchFamily="34" charset="0"/>
                <a:cs typeface="Helvetica" pitchFamily="34" charset="0"/>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86550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p:spPr>
        <p:txBody>
          <a:bodyPr anchor="b">
            <a:normAutofit/>
          </a:bodyPr>
          <a:lstStyle>
            <a:lvl1pPr algn="l">
              <a:defRPr sz="1500" b="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53287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p:spPr>
        <p:txBody>
          <a:bodyPr anchor="b">
            <a:normAutofit/>
          </a:bodyPr>
          <a:lstStyle>
            <a:lvl1pPr algn="l">
              <a:defRPr sz="1600" b="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hasCustomPrompt="1"/>
          </p:nvPr>
        </p:nvSpPr>
        <p:spPr>
          <a:xfrm>
            <a:off x="1792288" y="5367338"/>
            <a:ext cx="54864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caption style</a:t>
            </a:r>
          </a:p>
        </p:txBody>
      </p:sp>
    </p:spTree>
    <p:extLst>
      <p:ext uri="{BB962C8B-B14F-4D97-AF65-F5344CB8AC3E}">
        <p14:creationId xmlns:p14="http://schemas.microsoft.com/office/powerpoint/2010/main" val="38465650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roject slide">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279396" y="457200"/>
            <a:ext cx="6400800" cy="381000"/>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Project Title</a:t>
            </a:r>
            <a:endParaRPr lang="en-US" dirty="0"/>
          </a:p>
        </p:txBody>
      </p:sp>
      <p:sp>
        <p:nvSpPr>
          <p:cNvPr id="3" name="Text Placeholder 2"/>
          <p:cNvSpPr>
            <a:spLocks noGrp="1"/>
          </p:cNvSpPr>
          <p:nvPr>
            <p:ph type="body" sz="quarter" idx="15"/>
          </p:nvPr>
        </p:nvSpPr>
        <p:spPr>
          <a:xfrm>
            <a:off x="365760" y="1069848"/>
            <a:ext cx="41148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6"/>
          </p:nvPr>
        </p:nvSpPr>
        <p:spPr>
          <a:xfrm>
            <a:off x="8341895" y="5943600"/>
            <a:ext cx="802105" cy="365125"/>
          </a:xfrm>
        </p:spPr>
        <p:txBody>
          <a:bodyPr/>
          <a:lstStyle/>
          <a:p>
            <a:fld id="{0624AEE6-E942-4F5C-A610-97CA4B6B6DBA}" type="slidenum">
              <a:rPr lang="en-US" smtClean="0"/>
              <a:pPr/>
              <a:t>‹#›</a:t>
            </a:fld>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23937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1"/>
          <p:cNvSpPr>
            <a:spLocks noGrp="1"/>
          </p:cNvSpPr>
          <p:nvPr>
            <p:ph type="sldNum" sz="quarter" idx="12"/>
          </p:nvPr>
        </p:nvSpPr>
        <p:spPr>
          <a:xfrm>
            <a:off x="8229600" y="6429017"/>
            <a:ext cx="914400" cy="365125"/>
          </a:xfrm>
        </p:spPr>
        <p:txBody>
          <a:bodyPr/>
          <a:lstStyle>
            <a:lvl1pPr>
              <a:defRPr>
                <a:solidFill>
                  <a:schemeClr val="bg1"/>
                </a:solidFill>
                <a:latin typeface="Helvetica" pitchFamily="34" charset="0"/>
                <a:cs typeface="Helvetica" pitchFamily="34" charset="0"/>
              </a:defRPr>
            </a:lvl1pPr>
          </a:lstStyle>
          <a:p>
            <a:fld id="{0624AEE6-E942-4F5C-A610-97CA4B6B6DBA}" type="slidenum">
              <a:rPr lang="en-US" smtClean="0"/>
              <a:pPr/>
              <a:t>‹#›</a:t>
            </a:fld>
            <a:endParaRPr lang="en-US" dirty="0"/>
          </a:p>
        </p:txBody>
      </p:sp>
      <p:sp>
        <p:nvSpPr>
          <p:cNvPr id="5" name="Text Placeholder 10"/>
          <p:cNvSpPr>
            <a:spLocks noGrp="1"/>
          </p:cNvSpPr>
          <p:nvPr>
            <p:ph type="body" sz="quarter" idx="14" hasCustomPrompt="1"/>
          </p:nvPr>
        </p:nvSpPr>
        <p:spPr>
          <a:xfrm>
            <a:off x="279396" y="457200"/>
            <a:ext cx="6400800" cy="366767"/>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Project Title</a:t>
            </a:r>
            <a:endParaRPr lang="en-US" dirty="0"/>
          </a:p>
        </p:txBody>
      </p:sp>
      <p:sp>
        <p:nvSpPr>
          <p:cNvPr id="6" name="Text Placeholder 2"/>
          <p:cNvSpPr>
            <a:spLocks noGrp="1"/>
          </p:cNvSpPr>
          <p:nvPr>
            <p:ph type="body" sz="quarter" idx="15"/>
          </p:nvPr>
        </p:nvSpPr>
        <p:spPr>
          <a:xfrm>
            <a:off x="365760" y="1066800"/>
            <a:ext cx="41148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76374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Helvetica" pitchFamily="34" charset="0"/>
                <a:cs typeface="Helvetic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1500" b="0">
                <a:latin typeface="Helvetica" pitchFamily="34" charset="0"/>
                <a:cs typeface="Helvetic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vert="horz" lIns="91440" tIns="45720" rIns="91440" bIns="45720" rtlCol="0" anchor="b">
            <a:noAutofit/>
          </a:bodyPr>
          <a:lstStyle>
            <a:lvl1pPr>
              <a:defRPr lang="en-US" sz="1500" b="0" smtClean="0">
                <a:latin typeface="Helvetica" pitchFamily="34" charset="0"/>
                <a:cs typeface="Helvetica" pitchFamily="34" charset="0"/>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p:txBody>
          <a:bodyPr/>
          <a:lstStyle/>
          <a:p>
            <a:fld id="{0624AEE6-E942-4F5C-A610-97CA4B6B6DBA}" type="slidenum">
              <a:rPr lang="en-US" smtClean="0"/>
              <a:pPr/>
              <a:t>‹#›</a:t>
            </a:fld>
            <a:endParaRPr lang="en-US"/>
          </a:p>
        </p:txBody>
      </p:sp>
    </p:spTree>
    <p:extLst>
      <p:ext uri="{BB962C8B-B14F-4D97-AF65-F5344CB8AC3E}">
        <p14:creationId xmlns:p14="http://schemas.microsoft.com/office/powerpoint/2010/main" val="17391071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p:spPr>
        <p:txBody>
          <a:bodyPr anchor="b">
            <a:normAutofit/>
          </a:bodyPr>
          <a:lstStyle>
            <a:lvl1pPr algn="l">
              <a:defRPr sz="1500" b="0">
                <a:latin typeface="Helvetica" pitchFamily="34" charset="0"/>
                <a:cs typeface="Helvetic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normAutofit/>
          </a:bodyPr>
          <a:lstStyle>
            <a:lvl1pPr>
              <a:defRPr sz="1500">
                <a:latin typeface="Helvetica" pitchFamily="34" charset="0"/>
                <a:cs typeface="Helvetica" pitchFamily="34" charset="0"/>
              </a:defRPr>
            </a:lvl1pPr>
            <a:lvl2pPr>
              <a:defRPr sz="1500">
                <a:latin typeface="Helvetica" pitchFamily="34" charset="0"/>
                <a:cs typeface="Helvetica" pitchFamily="34" charset="0"/>
              </a:defRPr>
            </a:lvl2pPr>
            <a:lvl3pPr>
              <a:defRPr sz="1500">
                <a:latin typeface="Helvetica" pitchFamily="34" charset="0"/>
                <a:cs typeface="Helvetica" pitchFamily="34" charset="0"/>
              </a:defRPr>
            </a:lvl3pPr>
            <a:lvl4pPr>
              <a:defRPr sz="1500">
                <a:latin typeface="Helvetica" pitchFamily="34" charset="0"/>
                <a:cs typeface="Helvetica" pitchFamily="34" charset="0"/>
              </a:defRPr>
            </a:lvl4pPr>
            <a:lvl5pPr>
              <a:defRPr sz="1500">
                <a:latin typeface="Helvetica" pitchFamily="34" charset="0"/>
                <a:cs typeface="Helvetica"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15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0624AEE6-E942-4F5C-A610-97CA4B6B6DBA}" type="slidenum">
              <a:rPr lang="en-US" smtClean="0"/>
              <a:pPr/>
              <a:t>‹#›</a:t>
            </a:fld>
            <a:endParaRPr lang="en-US"/>
          </a:p>
        </p:txBody>
      </p:sp>
    </p:spTree>
    <p:extLst>
      <p:ext uri="{BB962C8B-B14F-4D97-AF65-F5344CB8AC3E}">
        <p14:creationId xmlns:p14="http://schemas.microsoft.com/office/powerpoint/2010/main" val="36039453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p:spPr>
        <p:txBody>
          <a:bodyPr anchor="b">
            <a:normAutofit/>
          </a:bodyPr>
          <a:lstStyle>
            <a:lvl1pPr algn="l">
              <a:defRPr sz="1600" b="0">
                <a:latin typeface="Helvetica" pitchFamily="34" charset="0"/>
                <a:cs typeface="Helvetica" pitchFamily="34"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hasCustomPrompt="1"/>
          </p:nvPr>
        </p:nvSpPr>
        <p:spPr>
          <a:xfrm>
            <a:off x="1792288" y="5367338"/>
            <a:ext cx="5486400" cy="804862"/>
          </a:xfrm>
        </p:spPr>
        <p:txBody>
          <a:bodyPr>
            <a:normAutofit/>
          </a:bodyPr>
          <a:lstStyle>
            <a:lvl1pPr marL="0" indent="0">
              <a:buNone/>
              <a:defRPr sz="1100">
                <a:latin typeface="Helvetica" pitchFamily="34" charset="0"/>
                <a:cs typeface="Helvetic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caption style</a:t>
            </a:r>
          </a:p>
        </p:txBody>
      </p:sp>
      <p:sp>
        <p:nvSpPr>
          <p:cNvPr id="7" name="Slide Number Placeholder 6"/>
          <p:cNvSpPr>
            <a:spLocks noGrp="1"/>
          </p:cNvSpPr>
          <p:nvPr>
            <p:ph type="sldNum" sz="quarter" idx="12"/>
          </p:nvPr>
        </p:nvSpPr>
        <p:spPr/>
        <p:txBody>
          <a:bodyPr/>
          <a:lstStyle/>
          <a:p>
            <a:fld id="{0624AEE6-E942-4F5C-A610-97CA4B6B6DBA}" type="slidenum">
              <a:rPr lang="en-US" smtClean="0"/>
              <a:pPr/>
              <a:t>‹#›</a:t>
            </a:fld>
            <a:endParaRPr lang="en-US"/>
          </a:p>
        </p:txBody>
      </p:sp>
    </p:spTree>
    <p:extLst>
      <p:ext uri="{BB962C8B-B14F-4D97-AF65-F5344CB8AC3E}">
        <p14:creationId xmlns:p14="http://schemas.microsoft.com/office/powerpoint/2010/main" val="19950256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oject slide">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279396" y="457200"/>
            <a:ext cx="6400800" cy="381000"/>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Project Title</a:t>
            </a:r>
            <a:endParaRPr lang="en-US" dirty="0"/>
          </a:p>
        </p:txBody>
      </p:sp>
      <p:sp>
        <p:nvSpPr>
          <p:cNvPr id="3" name="Text Placeholder 2"/>
          <p:cNvSpPr>
            <a:spLocks noGrp="1"/>
          </p:cNvSpPr>
          <p:nvPr>
            <p:ph type="body" sz="quarter" idx="15"/>
          </p:nvPr>
        </p:nvSpPr>
        <p:spPr>
          <a:xfrm>
            <a:off x="365760" y="1069848"/>
            <a:ext cx="4130040" cy="530352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15591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Project slide">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279396" y="457200"/>
            <a:ext cx="6400800" cy="381000"/>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Project Title</a:t>
            </a:r>
            <a:endParaRPr lang="en-US" dirty="0"/>
          </a:p>
        </p:txBody>
      </p:sp>
      <p:sp>
        <p:nvSpPr>
          <p:cNvPr id="3" name="Text Placeholder 2"/>
          <p:cNvSpPr>
            <a:spLocks noGrp="1"/>
          </p:cNvSpPr>
          <p:nvPr>
            <p:ph type="body" sz="quarter" idx="15"/>
          </p:nvPr>
        </p:nvSpPr>
        <p:spPr>
          <a:xfrm>
            <a:off x="365760" y="1069848"/>
            <a:ext cx="4130040" cy="530352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87584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02">
    <p:spTree>
      <p:nvGrpSpPr>
        <p:cNvPr id="1" name=""/>
        <p:cNvGrpSpPr/>
        <p:nvPr/>
      </p:nvGrpSpPr>
      <p:grpSpPr>
        <a:xfrm>
          <a:off x="0" y="0"/>
          <a:ext cx="0" cy="0"/>
          <a:chOff x="0" y="0"/>
          <a:chExt cx="0" cy="0"/>
        </a:xfrm>
      </p:grpSpPr>
      <p:pic>
        <p:nvPicPr>
          <p:cNvPr id="8" name="Picture 7" descr="nistident_fleft_vec [Converted].png"/>
          <p:cNvPicPr>
            <a:picLocks noChangeAspect="1"/>
          </p:cNvPicPr>
          <p:nvPr userDrawn="1"/>
        </p:nvPicPr>
        <p:blipFill>
          <a:blip r:embed="rId2"/>
          <a:stretch>
            <a:fillRect/>
          </a:stretch>
        </p:blipFill>
        <p:spPr>
          <a:xfrm>
            <a:off x="609600" y="5743561"/>
            <a:ext cx="1143000" cy="504839"/>
          </a:xfrm>
          <a:prstGeom prst="rect">
            <a:avLst/>
          </a:prstGeom>
        </p:spPr>
      </p:pic>
      <p:pic>
        <p:nvPicPr>
          <p:cNvPr id="9" name="Picture 8" descr="NISTlogo_stacked_PMS655.png"/>
          <p:cNvPicPr>
            <a:picLocks noChangeAspect="1"/>
          </p:cNvPicPr>
          <p:nvPr userDrawn="1"/>
        </p:nvPicPr>
        <p:blipFill>
          <a:blip r:embed="rId3"/>
          <a:stretch>
            <a:fillRect/>
          </a:stretch>
        </p:blipFill>
        <p:spPr>
          <a:xfrm>
            <a:off x="6705600" y="5562600"/>
            <a:ext cx="1573906" cy="643144"/>
          </a:xfrm>
          <a:prstGeom prst="rect">
            <a:avLst/>
          </a:prstGeom>
        </p:spPr>
      </p:pic>
      <p:sp>
        <p:nvSpPr>
          <p:cNvPr id="4" name="Text Placeholder 3"/>
          <p:cNvSpPr>
            <a:spLocks noGrp="1"/>
          </p:cNvSpPr>
          <p:nvPr>
            <p:ph type="body" sz="quarter" idx="10" hasCustomPrompt="1"/>
          </p:nvPr>
        </p:nvSpPr>
        <p:spPr>
          <a:xfrm>
            <a:off x="516463" y="4495800"/>
            <a:ext cx="7669213" cy="838200"/>
          </a:xfrm>
        </p:spPr>
        <p:txBody>
          <a:bodyPr>
            <a:normAutofit/>
          </a:bodyPr>
          <a:lstStyle>
            <a:lvl1pPr>
              <a:defRPr sz="1600" baseline="0">
                <a:solidFill>
                  <a:schemeClr val="accent1">
                    <a:lumMod val="50000"/>
                  </a:schemeClr>
                </a:solidFill>
              </a:defRPr>
            </a:lvl1pPr>
          </a:lstStyle>
          <a:p>
            <a:pPr lvl="0"/>
            <a:r>
              <a:rPr lang="en-US" sz="1600" dirty="0" smtClean="0"/>
              <a:t>Presenter’s Name/Subhead Information</a:t>
            </a:r>
            <a:endParaRPr lang="en-US" dirty="0"/>
          </a:p>
        </p:txBody>
      </p:sp>
      <p:sp>
        <p:nvSpPr>
          <p:cNvPr id="12" name="Text Placeholder 11"/>
          <p:cNvSpPr>
            <a:spLocks noGrp="1"/>
          </p:cNvSpPr>
          <p:nvPr>
            <p:ph type="body" sz="quarter" idx="11" hasCustomPrompt="1"/>
          </p:nvPr>
        </p:nvSpPr>
        <p:spPr>
          <a:xfrm>
            <a:off x="516462" y="3268136"/>
            <a:ext cx="8017937" cy="1151464"/>
          </a:xfrm>
        </p:spPr>
        <p:txBody>
          <a:bodyPr>
            <a:normAutofit/>
          </a:bodyPr>
          <a:lstStyle>
            <a:lvl1pPr>
              <a:spcBef>
                <a:spcPts val="0"/>
              </a:spcBef>
              <a:buFontTx/>
              <a:buNone/>
              <a:defRPr sz="3500" baseline="0">
                <a:solidFill>
                  <a:schemeClr val="bg1">
                    <a:lumMod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Title of Presentation</a:t>
            </a:r>
            <a:br>
              <a:rPr lang="en-US" dirty="0" smtClean="0"/>
            </a:br>
            <a:r>
              <a:rPr lang="en-US" dirty="0" smtClean="0"/>
              <a:t>(Second line if needed)</a:t>
            </a:r>
            <a:endParaRPr lang="en-US" dirty="0"/>
          </a:p>
        </p:txBody>
      </p:sp>
    </p:spTree>
    <p:extLst>
      <p:ext uri="{BB962C8B-B14F-4D97-AF65-F5344CB8AC3E}">
        <p14:creationId xmlns:p14="http://schemas.microsoft.com/office/powerpoint/2010/main" val="21003253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9525" y="0"/>
            <a:ext cx="9163050" cy="6866024"/>
            <a:chOff x="-9525" y="0"/>
            <a:chExt cx="9163050" cy="6858000"/>
          </a:xfrm>
        </p:grpSpPr>
        <p:pic>
          <p:nvPicPr>
            <p:cNvPr id="8" name="Picture 2"/>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9525" y="0"/>
              <a:ext cx="91630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whitenist.png"/>
            <p:cNvPicPr>
              <a:picLocks noChangeAspect="1"/>
            </p:cNvPicPr>
            <p:nvPr userDrawn="1"/>
          </p:nvPicPr>
          <p:blipFill>
            <a:blip r:embed="rId11"/>
            <a:stretch>
              <a:fillRect/>
            </a:stretch>
          </p:blipFill>
          <p:spPr>
            <a:xfrm>
              <a:off x="457200" y="6517561"/>
              <a:ext cx="706516" cy="188039"/>
            </a:xfrm>
            <a:prstGeom prst="rect">
              <a:avLst/>
            </a:prstGeom>
          </p:spPr>
        </p:pic>
      </p:gr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Master style #1 with footer</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8305800" y="6408667"/>
            <a:ext cx="802105" cy="365125"/>
          </a:xfrm>
          <a:prstGeom prst="rect">
            <a:avLst/>
          </a:prstGeom>
        </p:spPr>
        <p:txBody>
          <a:bodyPr vert="horz" lIns="91440" tIns="45720" rIns="91440" bIns="45720" rtlCol="0" anchor="ctr"/>
          <a:lstStyle>
            <a:lvl1pPr algn="r">
              <a:defRPr sz="1200">
                <a:solidFill>
                  <a:schemeClr val="bg1"/>
                </a:solidFill>
                <a:latin typeface="Helvetica" pitchFamily="34" charset="0"/>
                <a:cs typeface="Helvetica" pitchFamily="34" charset="0"/>
              </a:defRPr>
            </a:lvl1pPr>
          </a:lstStyle>
          <a:p>
            <a:fld id="{0624AEE6-E942-4F5C-A610-97CA4B6B6DBA}" type="slidenum">
              <a:rPr lang="en-US" smtClean="0"/>
              <a:pPr/>
              <a:t>‹#›</a:t>
            </a:fld>
            <a:endParaRPr lang="en-US" dirty="0"/>
          </a:p>
        </p:txBody>
      </p:sp>
      <p:pic>
        <p:nvPicPr>
          <p:cNvPr id="10" name="Picture 9" descr="NISTlogo_oneline_white.png"/>
          <p:cNvPicPr>
            <a:picLocks noChangeAspect="1"/>
          </p:cNvPicPr>
          <p:nvPr/>
        </p:nvPicPr>
        <p:blipFill>
          <a:blip r:embed="rId12"/>
          <a:stretch>
            <a:fillRect/>
          </a:stretch>
        </p:blipFill>
        <p:spPr>
          <a:xfrm>
            <a:off x="4800600" y="6553200"/>
            <a:ext cx="3203555" cy="112780"/>
          </a:xfrm>
          <a:prstGeom prst="rect">
            <a:avLst/>
          </a:prstGeom>
        </p:spPr>
      </p:pic>
    </p:spTree>
    <p:extLst>
      <p:ext uri="{BB962C8B-B14F-4D97-AF65-F5344CB8AC3E}">
        <p14:creationId xmlns:p14="http://schemas.microsoft.com/office/powerpoint/2010/main" val="7446335"/>
      </p:ext>
    </p:extLst>
  </p:cSld>
  <p:clrMap bg1="lt1" tx1="dk1" bg2="lt2" tx2="dk2" accent1="accent1" accent2="accent2" accent3="accent3" accent4="accent4" accent5="accent5" accent6="accent6" hlink="hlink" folHlink="folHlink"/>
  <p:sldLayoutIdLst>
    <p:sldLayoutId id="2147483660" r:id="rId1"/>
    <p:sldLayoutId id="2147483663" r:id="rId2"/>
    <p:sldLayoutId id="2147483649" r:id="rId3"/>
    <p:sldLayoutId id="2147483653" r:id="rId4"/>
    <p:sldLayoutId id="2147483656" r:id="rId5"/>
    <p:sldLayoutId id="2147483657" r:id="rId6"/>
    <p:sldLayoutId id="2147483671" r:id="rId7"/>
    <p:sldLayoutId id="2147483672" r:id="rId8"/>
  </p:sldLayoutIdLst>
  <p:timing>
    <p:tnLst>
      <p:par>
        <p:cTn id="1" dur="indefinite" restart="never" nodeType="tmRoot"/>
      </p:par>
    </p:tnLst>
  </p:timing>
  <p:hf hdr="0" ftr="0" dt="0"/>
  <p:txStyles>
    <p:titleStyle>
      <a:lvl1pPr algn="l" defTabSz="914400" rtl="0" eaLnBrk="1" latinLnBrk="0" hangingPunct="1">
        <a:spcBef>
          <a:spcPct val="0"/>
        </a:spcBef>
        <a:buNone/>
        <a:defRPr sz="1500" kern="1200" cap="all" baseline="0">
          <a:solidFill>
            <a:schemeClr val="tx1"/>
          </a:solidFill>
          <a:latin typeface="Helvetica" pitchFamily="34" charset="0"/>
          <a:ea typeface="+mj-ea"/>
          <a:cs typeface="Helvetica" pitchFamily="34" charset="0"/>
        </a:defRPr>
      </a:lvl1pPr>
    </p:titleStyle>
    <p:body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5" y="-7620"/>
            <a:ext cx="9163050" cy="6870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Master style #2 – No footer</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9525" y="6324600"/>
            <a:ext cx="916305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9242435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timing>
    <p:tnLst>
      <p:par>
        <p:cTn id="1" dur="indefinite" restart="never" nodeType="tmRoot"/>
      </p:par>
    </p:tnLst>
  </p:timing>
  <p:hf hdr="0" ftr="0" dt="0"/>
  <p:txStyles>
    <p:titleStyle>
      <a:lvl1pPr algn="l" defTabSz="914400" rtl="0" eaLnBrk="1" latinLnBrk="0" hangingPunct="1">
        <a:spcBef>
          <a:spcPct val="0"/>
        </a:spcBef>
        <a:buNone/>
        <a:defRPr sz="1500" kern="1200" cap="all" baseline="0">
          <a:solidFill>
            <a:schemeClr val="tx1"/>
          </a:solidFill>
          <a:latin typeface="Helvetica" pitchFamily="34" charset="0"/>
          <a:ea typeface="+mj-ea"/>
          <a:cs typeface="Helvetica" pitchFamily="34" charset="0"/>
        </a:defRPr>
      </a:lvl1pPr>
    </p:titleStyle>
    <p:body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10.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26.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8.ti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39.wmf"/></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0.w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lnSpcReduction="10000"/>
          </a:bodyPr>
          <a:lstStyle/>
          <a:p>
            <a:r>
              <a:rPr lang="en-US" b="1" dirty="0" smtClean="0"/>
              <a:t>S.P</a:t>
            </a:r>
            <a:r>
              <a:rPr lang="en-US" b="1" dirty="0"/>
              <a:t>. </a:t>
            </a:r>
            <a:r>
              <a:rPr lang="en-US" b="1" dirty="0" smtClean="0"/>
              <a:t>Mates</a:t>
            </a:r>
            <a:r>
              <a:rPr lang="en-US" baseline="30000" dirty="0" smtClean="0"/>
              <a:t>1</a:t>
            </a:r>
            <a:r>
              <a:rPr lang="en-US" dirty="0" smtClean="0"/>
              <a:t>, F. Abu-Farha</a:t>
            </a:r>
            <a:r>
              <a:rPr lang="en-US" baseline="30000" dirty="0" smtClean="0"/>
              <a:t>2</a:t>
            </a:r>
            <a:endParaRPr lang="en-US" dirty="0"/>
          </a:p>
          <a:p>
            <a:r>
              <a:rPr lang="en-US" sz="1400" baseline="30000" dirty="0" smtClean="0"/>
              <a:t>1</a:t>
            </a:r>
            <a:r>
              <a:rPr lang="en-US" sz="1400" dirty="0" smtClean="0"/>
              <a:t>NIST</a:t>
            </a:r>
            <a:r>
              <a:rPr lang="en-US" sz="1400" dirty="0"/>
              <a:t>, 100 Bureau Drive Stop 8553, Gaithersburg, Maryland </a:t>
            </a:r>
            <a:r>
              <a:rPr lang="en-US" sz="1400" dirty="0" smtClean="0"/>
              <a:t>20893</a:t>
            </a:r>
            <a:endParaRPr lang="en-US" sz="1400" dirty="0"/>
          </a:p>
          <a:p>
            <a:r>
              <a:rPr lang="en-US" sz="1400" baseline="30000" dirty="0" smtClean="0"/>
              <a:t>2</a:t>
            </a:r>
            <a:r>
              <a:rPr lang="en-US" sz="1400" dirty="0" smtClean="0"/>
              <a:t>Clemson University</a:t>
            </a:r>
            <a:r>
              <a:rPr lang="en-US" sz="1400" dirty="0"/>
              <a:t> </a:t>
            </a:r>
            <a:r>
              <a:rPr lang="en-US" sz="1400" dirty="0" smtClean="0"/>
              <a:t>– International Center for Automotive Research, Greenville, SC 29607</a:t>
            </a:r>
          </a:p>
          <a:p>
            <a:endParaRPr lang="en-US" sz="1400" dirty="0"/>
          </a:p>
          <a:p>
            <a:endParaRPr lang="en-US" dirty="0"/>
          </a:p>
        </p:txBody>
      </p:sp>
      <p:sp>
        <p:nvSpPr>
          <p:cNvPr id="3" name="Text Placeholder 2"/>
          <p:cNvSpPr>
            <a:spLocks noGrp="1"/>
          </p:cNvSpPr>
          <p:nvPr>
            <p:ph type="body" sz="quarter" idx="11"/>
          </p:nvPr>
        </p:nvSpPr>
        <p:spPr>
          <a:xfrm>
            <a:off x="516462" y="3268136"/>
            <a:ext cx="8170338" cy="1151464"/>
          </a:xfrm>
        </p:spPr>
        <p:txBody>
          <a:bodyPr>
            <a:noAutofit/>
          </a:bodyPr>
          <a:lstStyle/>
          <a:p>
            <a:r>
              <a:rPr lang="en-US" sz="2800" dirty="0"/>
              <a:t>Opportunities for Inverse Analysis in Dynamic Tensile </a:t>
            </a:r>
            <a:r>
              <a:rPr lang="en-US" sz="2800" dirty="0" smtClean="0"/>
              <a:t>Plasticity </a:t>
            </a:r>
            <a:r>
              <a:rPr lang="en-US" sz="2800" dirty="0"/>
              <a:t>Measurements</a:t>
            </a:r>
          </a:p>
        </p:txBody>
      </p:sp>
      <p:grpSp>
        <p:nvGrpSpPr>
          <p:cNvPr id="8" name="Group 7"/>
          <p:cNvGrpSpPr/>
          <p:nvPr/>
        </p:nvGrpSpPr>
        <p:grpSpPr>
          <a:xfrm>
            <a:off x="3048000" y="1463040"/>
            <a:ext cx="5486400" cy="1408176"/>
            <a:chOff x="3048000" y="1463040"/>
            <a:chExt cx="5486400" cy="1408176"/>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463040"/>
              <a:ext cx="2014914" cy="140817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54" r="18920" b="15622"/>
            <a:stretch/>
          </p:blipFill>
          <p:spPr>
            <a:xfrm>
              <a:off x="6909582" y="1463040"/>
              <a:ext cx="1624818" cy="140817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5400" y="1463040"/>
              <a:ext cx="1765769" cy="1399032"/>
            </a:xfrm>
            <a:prstGeom prst="rect">
              <a:avLst/>
            </a:prstGeom>
          </p:spPr>
        </p:pic>
      </p:grpSp>
    </p:spTree>
    <p:extLst>
      <p:ext uri="{BB962C8B-B14F-4D97-AF65-F5344CB8AC3E}">
        <p14:creationId xmlns:p14="http://schemas.microsoft.com/office/powerpoint/2010/main" val="20800542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err="1" smtClean="0"/>
              <a:t>Ringup</a:t>
            </a:r>
            <a:r>
              <a:rPr lang="en-US" sz="3200" dirty="0" smtClean="0"/>
              <a:t>: 3D DIC on Sample (90k frames/s)</a:t>
            </a:r>
            <a:endParaRPr lang="en-US" sz="3200" dirty="0"/>
          </a:p>
        </p:txBody>
      </p:sp>
      <p:sp>
        <p:nvSpPr>
          <p:cNvPr id="7" name="TextBox 6"/>
          <p:cNvSpPr txBox="1"/>
          <p:nvPr/>
        </p:nvSpPr>
        <p:spPr>
          <a:xfrm>
            <a:off x="152400" y="5296061"/>
            <a:ext cx="8686800" cy="830997"/>
          </a:xfrm>
          <a:prstGeom prst="rect">
            <a:avLst/>
          </a:prstGeom>
          <a:noFill/>
        </p:spPr>
        <p:txBody>
          <a:bodyPr wrap="square" rtlCol="0">
            <a:spAutoFit/>
          </a:bodyPr>
          <a:lstStyle/>
          <a:p>
            <a:pPr marL="342900" indent="-342900" algn="ctr">
              <a:buFont typeface="Arial" panose="020B0604020202020204" pitchFamily="34" charset="0"/>
              <a:buChar char="•"/>
            </a:pPr>
            <a:r>
              <a:rPr lang="en-US" sz="2400" dirty="0" smtClean="0"/>
              <a:t>DIC Accelerations at 90 </a:t>
            </a:r>
            <a:r>
              <a:rPr lang="en-US" sz="2400" dirty="0" err="1" smtClean="0"/>
              <a:t>kfps</a:t>
            </a:r>
            <a:r>
              <a:rPr lang="en-US" sz="2400" dirty="0" smtClean="0"/>
              <a:t> deviate from strain gage data</a:t>
            </a:r>
          </a:p>
          <a:p>
            <a:pPr marL="342900" indent="-342900" algn="ctr">
              <a:buFont typeface="Arial" panose="020B0604020202020204" pitchFamily="34" charset="0"/>
              <a:buChar char="•"/>
            </a:pPr>
            <a:r>
              <a:rPr lang="en-US" sz="2400" dirty="0" smtClean="0"/>
              <a:t>Subset/step size variations have little effect</a:t>
            </a:r>
            <a:endParaRPr lang="en-US" sz="2400" dirty="0"/>
          </a:p>
        </p:txBody>
      </p:sp>
      <p:sp>
        <p:nvSpPr>
          <p:cNvPr id="8" name="TextBox 7"/>
          <p:cNvSpPr txBox="1"/>
          <p:nvPr/>
        </p:nvSpPr>
        <p:spPr>
          <a:xfrm>
            <a:off x="4572000" y="1334869"/>
            <a:ext cx="4114800" cy="646331"/>
          </a:xfrm>
          <a:prstGeom prst="rect">
            <a:avLst/>
          </a:prstGeom>
          <a:noFill/>
        </p:spPr>
        <p:txBody>
          <a:bodyPr wrap="square" rtlCol="0">
            <a:spAutoFit/>
          </a:bodyPr>
          <a:lstStyle/>
          <a:p>
            <a:pPr algn="ctr"/>
            <a:r>
              <a:rPr lang="en-US" dirty="0" smtClean="0"/>
              <a:t>DIC accelerations from second derivative of displacement data (order h</a:t>
            </a:r>
            <a:r>
              <a:rPr lang="en-US" baseline="30000" dirty="0" smtClean="0"/>
              <a:t>2</a:t>
            </a:r>
            <a:r>
              <a:rPr lang="en-US" dirty="0" smtClean="0"/>
              <a:t>)</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0440"/>
            <a:ext cx="3728029" cy="2790160"/>
          </a:xfrm>
          <a:prstGeom prst="rect">
            <a:avLst/>
          </a:prstGeom>
        </p:spPr>
      </p:pic>
      <p:sp>
        <p:nvSpPr>
          <p:cNvPr id="9" name="TextBox 8"/>
          <p:cNvSpPr txBox="1"/>
          <p:nvPr/>
        </p:nvSpPr>
        <p:spPr>
          <a:xfrm>
            <a:off x="2616196" y="1334869"/>
            <a:ext cx="1498604" cy="646331"/>
          </a:xfrm>
          <a:prstGeom prst="rect">
            <a:avLst/>
          </a:prstGeom>
          <a:noFill/>
        </p:spPr>
        <p:txBody>
          <a:bodyPr wrap="square" rtlCol="0">
            <a:spAutoFit/>
          </a:bodyPr>
          <a:lstStyle/>
          <a:p>
            <a:pPr algn="ctr"/>
            <a:r>
              <a:rPr lang="en-US" dirty="0" smtClean="0"/>
              <a:t>Displacement [mm]</a:t>
            </a:r>
            <a:endParaRPr lang="en-US" dirty="0"/>
          </a:p>
        </p:txBody>
      </p:sp>
      <p:sp>
        <p:nvSpPr>
          <p:cNvPr id="3" name="TextBox 2"/>
          <p:cNvSpPr txBox="1"/>
          <p:nvPr/>
        </p:nvSpPr>
        <p:spPr>
          <a:xfrm>
            <a:off x="-21771" y="3113132"/>
            <a:ext cx="1065933" cy="584775"/>
          </a:xfrm>
          <a:prstGeom prst="rect">
            <a:avLst/>
          </a:prstGeom>
          <a:noFill/>
        </p:spPr>
        <p:txBody>
          <a:bodyPr wrap="none" rtlCol="0">
            <a:spAutoFit/>
          </a:bodyPr>
          <a:lstStyle/>
          <a:p>
            <a:r>
              <a:rPr lang="en-US" sz="1600" dirty="0" smtClean="0">
                <a:solidFill>
                  <a:srgbClr val="0070C0"/>
                </a:solidFill>
              </a:rPr>
              <a:t>Correlated</a:t>
            </a:r>
          </a:p>
          <a:p>
            <a:r>
              <a:rPr lang="en-US" sz="1600" dirty="0" smtClean="0">
                <a:solidFill>
                  <a:srgbClr val="0070C0"/>
                </a:solidFill>
              </a:rPr>
              <a:t>Region</a:t>
            </a:r>
            <a:endParaRPr lang="en-US" sz="1600" dirty="0">
              <a:solidFill>
                <a:srgbClr val="0070C0"/>
              </a:solidFill>
            </a:endParaRPr>
          </a:p>
        </p:txBody>
      </p:sp>
      <p:cxnSp>
        <p:nvCxnSpPr>
          <p:cNvPr id="6" name="Straight Arrow Connector 5"/>
          <p:cNvCxnSpPr/>
          <p:nvPr/>
        </p:nvCxnSpPr>
        <p:spPr>
          <a:xfrm>
            <a:off x="762000" y="3505200"/>
            <a:ext cx="533400" cy="228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4267200" y="1960462"/>
            <a:ext cx="4572000" cy="3318076"/>
          </a:xfrm>
          <a:prstGeom prst="rect">
            <a:avLst/>
          </a:prstGeom>
        </p:spPr>
      </p:pic>
    </p:spTree>
    <p:extLst>
      <p:ext uri="{BB962C8B-B14F-4D97-AF65-F5344CB8AC3E}">
        <p14:creationId xmlns:p14="http://schemas.microsoft.com/office/powerpoint/2010/main" val="34397645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636004" cy="533400"/>
          </a:xfrm>
        </p:spPr>
        <p:txBody>
          <a:bodyPr/>
          <a:lstStyle/>
          <a:p>
            <a:r>
              <a:rPr lang="en-US" sz="3200" dirty="0" err="1"/>
              <a:t>Ringup</a:t>
            </a:r>
            <a:r>
              <a:rPr lang="en-US" sz="3200" dirty="0"/>
              <a:t>: </a:t>
            </a:r>
            <a:r>
              <a:rPr lang="en-US" sz="3200" dirty="0" smtClean="0"/>
              <a:t>3D DIC </a:t>
            </a:r>
            <a:r>
              <a:rPr lang="en-US" sz="3200" dirty="0"/>
              <a:t>on </a:t>
            </a:r>
            <a:r>
              <a:rPr lang="en-US" sz="3200" dirty="0" smtClean="0"/>
              <a:t>Grip (No Sample, 180 </a:t>
            </a:r>
            <a:r>
              <a:rPr lang="en-US" sz="3200" dirty="0" err="1" smtClean="0"/>
              <a:t>kfps</a:t>
            </a:r>
            <a:r>
              <a:rPr lang="en-US" sz="3200" dirty="0"/>
              <a:t>)</a:t>
            </a:r>
          </a:p>
        </p:txBody>
      </p:sp>
      <p:sp>
        <p:nvSpPr>
          <p:cNvPr id="7" name="TextBox 6"/>
          <p:cNvSpPr txBox="1"/>
          <p:nvPr/>
        </p:nvSpPr>
        <p:spPr>
          <a:xfrm>
            <a:off x="400050" y="5308937"/>
            <a:ext cx="8515350"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Higher DIC data rate (180 kHz) better matches acceleration from strain gages</a:t>
            </a:r>
          </a:p>
          <a:p>
            <a:pPr marL="342900" indent="-342900">
              <a:buFont typeface="Arial" panose="020B0604020202020204" pitchFamily="34" charset="0"/>
              <a:buChar char="•"/>
            </a:pPr>
            <a:r>
              <a:rPr lang="en-US" sz="2000" dirty="0" smtClean="0"/>
              <a:t>Data shows that grip slip/vibrations can add unwanted features to the data – practical aspect</a:t>
            </a:r>
          </a:p>
        </p:txBody>
      </p:sp>
      <p:sp>
        <p:nvSpPr>
          <p:cNvPr id="5" name="TextBox 4"/>
          <p:cNvSpPr txBox="1"/>
          <p:nvPr/>
        </p:nvSpPr>
        <p:spPr>
          <a:xfrm>
            <a:off x="4218492" y="1524000"/>
            <a:ext cx="1011815" cy="369332"/>
          </a:xfrm>
          <a:prstGeom prst="rect">
            <a:avLst/>
          </a:prstGeom>
          <a:noFill/>
        </p:spPr>
        <p:txBody>
          <a:bodyPr wrap="none" rtlCol="0">
            <a:spAutoFit/>
          </a:bodyPr>
          <a:lstStyle/>
          <a:p>
            <a:r>
              <a:rPr lang="en-US" dirty="0" smtClean="0"/>
              <a:t>DIC 25x7</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04" y="1828680"/>
            <a:ext cx="2952750" cy="2209920"/>
          </a:xfrm>
          <a:prstGeom prst="rect">
            <a:avLst/>
          </a:prstGeom>
        </p:spPr>
      </p:pic>
      <p:sp>
        <p:nvSpPr>
          <p:cNvPr id="8" name="TextBox 7"/>
          <p:cNvSpPr txBox="1"/>
          <p:nvPr/>
        </p:nvSpPr>
        <p:spPr>
          <a:xfrm>
            <a:off x="2235196" y="1255506"/>
            <a:ext cx="1498604" cy="646331"/>
          </a:xfrm>
          <a:prstGeom prst="rect">
            <a:avLst/>
          </a:prstGeom>
          <a:noFill/>
        </p:spPr>
        <p:txBody>
          <a:bodyPr wrap="square" rtlCol="0">
            <a:spAutoFit/>
          </a:bodyPr>
          <a:lstStyle/>
          <a:p>
            <a:pPr algn="ctr"/>
            <a:r>
              <a:rPr lang="en-US" dirty="0" smtClean="0"/>
              <a:t>Displacement [mm]</a:t>
            </a:r>
            <a:endParaRPr lang="en-US" dirty="0"/>
          </a:p>
        </p:txBody>
      </p:sp>
      <p:grpSp>
        <p:nvGrpSpPr>
          <p:cNvPr id="4" name="Group 3"/>
          <p:cNvGrpSpPr/>
          <p:nvPr/>
        </p:nvGrpSpPr>
        <p:grpSpPr>
          <a:xfrm>
            <a:off x="1618332" y="2166743"/>
            <a:ext cx="1139030" cy="1870472"/>
            <a:chOff x="1618332" y="2166743"/>
            <a:chExt cx="1139030" cy="1870472"/>
          </a:xfrm>
        </p:grpSpPr>
        <p:sp>
          <p:nvSpPr>
            <p:cNvPr id="3" name="TextBox 2"/>
            <p:cNvSpPr txBox="1"/>
            <p:nvPr/>
          </p:nvSpPr>
          <p:spPr>
            <a:xfrm>
              <a:off x="1811783" y="3575550"/>
              <a:ext cx="752129" cy="461665"/>
            </a:xfrm>
            <a:prstGeom prst="rect">
              <a:avLst/>
            </a:prstGeom>
            <a:noFill/>
          </p:spPr>
          <p:txBody>
            <a:bodyPr wrap="none" rtlCol="0">
              <a:spAutoFit/>
            </a:bodyPr>
            <a:lstStyle/>
            <a:p>
              <a:r>
                <a:rPr lang="en-US" sz="2400" dirty="0" smtClean="0">
                  <a:solidFill>
                    <a:schemeClr val="bg1"/>
                  </a:solidFill>
                </a:rPr>
                <a:t>I Bar</a:t>
              </a:r>
              <a:endParaRPr lang="en-US" sz="2400" dirty="0">
                <a:solidFill>
                  <a:schemeClr val="bg1"/>
                </a:solidFill>
              </a:endParaRPr>
            </a:p>
          </p:txBody>
        </p:sp>
        <p:sp>
          <p:nvSpPr>
            <p:cNvPr id="9" name="TextBox 8"/>
            <p:cNvSpPr txBox="1"/>
            <p:nvPr/>
          </p:nvSpPr>
          <p:spPr>
            <a:xfrm>
              <a:off x="1618332" y="2842736"/>
              <a:ext cx="1139030" cy="461665"/>
            </a:xfrm>
            <a:prstGeom prst="rect">
              <a:avLst/>
            </a:prstGeom>
            <a:noFill/>
          </p:spPr>
          <p:txBody>
            <a:bodyPr wrap="none" rtlCol="0">
              <a:spAutoFit/>
            </a:bodyPr>
            <a:lstStyle/>
            <a:p>
              <a:r>
                <a:rPr lang="en-US" sz="2400" dirty="0" smtClean="0">
                  <a:solidFill>
                    <a:schemeClr val="bg1"/>
                  </a:solidFill>
                </a:rPr>
                <a:t>Washer</a:t>
              </a:r>
              <a:endParaRPr lang="en-US" sz="2400" dirty="0">
                <a:solidFill>
                  <a:schemeClr val="bg1"/>
                </a:solidFill>
              </a:endParaRPr>
            </a:p>
          </p:txBody>
        </p:sp>
        <p:sp>
          <p:nvSpPr>
            <p:cNvPr id="10" name="TextBox 9"/>
            <p:cNvSpPr txBox="1"/>
            <p:nvPr/>
          </p:nvSpPr>
          <p:spPr>
            <a:xfrm>
              <a:off x="1828614" y="2166743"/>
              <a:ext cx="718466" cy="461665"/>
            </a:xfrm>
            <a:prstGeom prst="rect">
              <a:avLst/>
            </a:prstGeom>
            <a:noFill/>
          </p:spPr>
          <p:txBody>
            <a:bodyPr wrap="none" rtlCol="0">
              <a:spAutoFit/>
            </a:bodyPr>
            <a:lstStyle/>
            <a:p>
              <a:r>
                <a:rPr lang="en-US" sz="2400" dirty="0" smtClean="0">
                  <a:solidFill>
                    <a:schemeClr val="bg1"/>
                  </a:solidFill>
                </a:rPr>
                <a:t>Grip</a:t>
              </a:r>
              <a:endParaRPr lang="en-US" sz="2400" dirty="0">
                <a:solidFill>
                  <a:schemeClr val="bg1"/>
                </a:solidFill>
              </a:endParaRPr>
            </a:p>
          </p:txBody>
        </p:sp>
      </p:gr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17999" t="23212" r="22000" b="23239"/>
          <a:stretch/>
        </p:blipFill>
        <p:spPr>
          <a:xfrm>
            <a:off x="971937" y="4125091"/>
            <a:ext cx="1713353" cy="1142235"/>
          </a:xfrm>
          <a:prstGeom prst="rect">
            <a:avLst/>
          </a:prstGeom>
        </p:spPr>
      </p:pic>
      <p:sp>
        <p:nvSpPr>
          <p:cNvPr id="13" name="TextBox 12"/>
          <p:cNvSpPr txBox="1"/>
          <p:nvPr/>
        </p:nvSpPr>
        <p:spPr>
          <a:xfrm>
            <a:off x="1066800" y="4716026"/>
            <a:ext cx="585417" cy="369332"/>
          </a:xfrm>
          <a:prstGeom prst="rect">
            <a:avLst/>
          </a:prstGeom>
          <a:noFill/>
        </p:spPr>
        <p:txBody>
          <a:bodyPr wrap="none" rtlCol="0">
            <a:spAutoFit/>
          </a:bodyPr>
          <a:lstStyle/>
          <a:p>
            <a:r>
              <a:rPr lang="en-US" dirty="0" smtClean="0">
                <a:solidFill>
                  <a:schemeClr val="bg1"/>
                </a:solidFill>
              </a:rPr>
              <a:t>Grip</a:t>
            </a:r>
            <a:endParaRPr lang="en-US" dirty="0">
              <a:solidFill>
                <a:schemeClr val="bg1"/>
              </a:solidFill>
            </a:endParaRPr>
          </a:p>
        </p:txBody>
      </p:sp>
      <p:pic>
        <p:nvPicPr>
          <p:cNvPr id="14" name="Picture 13"/>
          <p:cNvPicPr>
            <a:picLocks noChangeAspect="1"/>
          </p:cNvPicPr>
          <p:nvPr/>
        </p:nvPicPr>
        <p:blipFill>
          <a:blip r:embed="rId5"/>
          <a:stretch>
            <a:fillRect/>
          </a:stretch>
        </p:blipFill>
        <p:spPr>
          <a:xfrm>
            <a:off x="3733800" y="1844229"/>
            <a:ext cx="4572000" cy="3316310"/>
          </a:xfrm>
          <a:prstGeom prst="rect">
            <a:avLst/>
          </a:prstGeom>
        </p:spPr>
      </p:pic>
    </p:spTree>
    <p:extLst>
      <p:ext uri="{BB962C8B-B14F-4D97-AF65-F5344CB8AC3E}">
        <p14:creationId xmlns:p14="http://schemas.microsoft.com/office/powerpoint/2010/main" val="25801377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err="1"/>
              <a:t>Ringup</a:t>
            </a:r>
            <a:r>
              <a:rPr lang="en-US" sz="3200" dirty="0"/>
              <a:t>: </a:t>
            </a:r>
            <a:r>
              <a:rPr lang="en-US" sz="3200" dirty="0" smtClean="0"/>
              <a:t>2D DIC, Very High Speed (500 </a:t>
            </a:r>
            <a:r>
              <a:rPr lang="en-US" sz="3200" dirty="0" err="1" smtClean="0"/>
              <a:t>kfps</a:t>
            </a:r>
            <a:r>
              <a:rPr lang="en-US" sz="3200" dirty="0" smtClean="0"/>
              <a:t>)</a:t>
            </a:r>
            <a:endParaRPr lang="en-US" sz="3200" dirty="0"/>
          </a:p>
        </p:txBody>
      </p:sp>
      <p:sp>
        <p:nvSpPr>
          <p:cNvPr id="3" name="TextBox 2"/>
          <p:cNvSpPr txBox="1"/>
          <p:nvPr/>
        </p:nvSpPr>
        <p:spPr>
          <a:xfrm>
            <a:off x="914400" y="5334000"/>
            <a:ext cx="6629400" cy="830997"/>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rPr>
              <a:t>Noise in displacement field confounds acceleration measurement </a:t>
            </a:r>
            <a:endParaRPr lang="en-US" sz="2400" dirty="0">
              <a:effectLst>
                <a:outerShdw blurRad="38100" dist="38100" dir="2700000" algn="tl">
                  <a:srgbClr val="000000">
                    <a:alpha val="43137"/>
                  </a:srgbClr>
                </a:outerShdw>
              </a:effectLst>
            </a:endParaRPr>
          </a:p>
        </p:txBody>
      </p:sp>
      <p:sp>
        <p:nvSpPr>
          <p:cNvPr id="10" name="TextBox 9"/>
          <p:cNvSpPr txBox="1"/>
          <p:nvPr/>
        </p:nvSpPr>
        <p:spPr>
          <a:xfrm>
            <a:off x="5706194" y="4944831"/>
            <a:ext cx="1630575" cy="400110"/>
          </a:xfrm>
          <a:prstGeom prst="rect">
            <a:avLst/>
          </a:prstGeom>
          <a:noFill/>
        </p:spPr>
        <p:txBody>
          <a:bodyPr wrap="none" rtlCol="0">
            <a:spAutoFit/>
          </a:bodyPr>
          <a:lstStyle/>
          <a:p>
            <a:r>
              <a:rPr lang="en-US" sz="2000" dirty="0" smtClean="0"/>
              <a:t>2D DIC – 17x3</a:t>
            </a:r>
            <a:endParaRPr lang="en-US" sz="2000" dirty="0"/>
          </a:p>
        </p:txBody>
      </p:sp>
      <p:sp>
        <p:nvSpPr>
          <p:cNvPr id="12" name="TextBox 11"/>
          <p:cNvSpPr txBox="1"/>
          <p:nvPr/>
        </p:nvSpPr>
        <p:spPr>
          <a:xfrm>
            <a:off x="5264777" y="4733560"/>
            <a:ext cx="2424446" cy="369332"/>
          </a:xfrm>
          <a:prstGeom prst="rect">
            <a:avLst/>
          </a:prstGeom>
          <a:noFill/>
        </p:spPr>
        <p:txBody>
          <a:bodyPr wrap="none" rtlCol="0">
            <a:spAutoFit/>
          </a:bodyPr>
          <a:lstStyle/>
          <a:p>
            <a:r>
              <a:rPr lang="en-US" dirty="0" smtClean="0"/>
              <a:t>Copper Sheet Specimen</a:t>
            </a:r>
            <a:endParaRPr lang="en-US" dirty="0"/>
          </a:p>
        </p:txBody>
      </p:sp>
      <p:grpSp>
        <p:nvGrpSpPr>
          <p:cNvPr id="14" name="Group 13"/>
          <p:cNvGrpSpPr/>
          <p:nvPr/>
        </p:nvGrpSpPr>
        <p:grpSpPr>
          <a:xfrm>
            <a:off x="419100" y="1911333"/>
            <a:ext cx="3657600" cy="3044439"/>
            <a:chOff x="419100" y="1911333"/>
            <a:chExt cx="3657600" cy="3044439"/>
          </a:xfrm>
        </p:grpSpPr>
        <p:pic>
          <p:nvPicPr>
            <p:cNvPr id="8" name="Picture 7"/>
            <p:cNvPicPr>
              <a:picLocks noChangeAspect="1"/>
            </p:cNvPicPr>
            <p:nvPr/>
          </p:nvPicPr>
          <p:blipFill>
            <a:blip r:embed="rId3"/>
            <a:stretch>
              <a:fillRect/>
            </a:stretch>
          </p:blipFill>
          <p:spPr>
            <a:xfrm>
              <a:off x="419100" y="1911333"/>
              <a:ext cx="3657600" cy="2649317"/>
            </a:xfrm>
            <a:prstGeom prst="rect">
              <a:avLst/>
            </a:prstGeom>
          </p:spPr>
        </p:pic>
        <p:sp>
          <p:nvSpPr>
            <p:cNvPr id="13" name="TextBox 12"/>
            <p:cNvSpPr txBox="1"/>
            <p:nvPr/>
          </p:nvSpPr>
          <p:spPr>
            <a:xfrm>
              <a:off x="914400" y="4586440"/>
              <a:ext cx="2871876" cy="369332"/>
            </a:xfrm>
            <a:prstGeom prst="rect">
              <a:avLst/>
            </a:prstGeom>
            <a:noFill/>
          </p:spPr>
          <p:txBody>
            <a:bodyPr wrap="none" rtlCol="0">
              <a:spAutoFit/>
            </a:bodyPr>
            <a:lstStyle/>
            <a:p>
              <a:r>
                <a:rPr lang="en-US" dirty="0" smtClean="0"/>
                <a:t>Displacement (Incident Side)</a:t>
              </a:r>
              <a:endParaRPr lang="en-US" dirty="0"/>
            </a:p>
          </p:txBody>
        </p:sp>
      </p:grpSp>
      <p:grpSp>
        <p:nvGrpSpPr>
          <p:cNvPr id="17" name="Group 16"/>
          <p:cNvGrpSpPr/>
          <p:nvPr/>
        </p:nvGrpSpPr>
        <p:grpSpPr>
          <a:xfrm>
            <a:off x="419100" y="1924229"/>
            <a:ext cx="3657600" cy="3031543"/>
            <a:chOff x="419100" y="1924229"/>
            <a:chExt cx="3657600" cy="3031543"/>
          </a:xfrm>
        </p:grpSpPr>
        <p:pic>
          <p:nvPicPr>
            <p:cNvPr id="15" name="Picture 14"/>
            <p:cNvPicPr>
              <a:picLocks noChangeAspect="1"/>
            </p:cNvPicPr>
            <p:nvPr/>
          </p:nvPicPr>
          <p:blipFill>
            <a:blip r:embed="rId4"/>
            <a:stretch>
              <a:fillRect/>
            </a:stretch>
          </p:blipFill>
          <p:spPr>
            <a:xfrm>
              <a:off x="419100" y="1924229"/>
              <a:ext cx="3657600" cy="2649316"/>
            </a:xfrm>
            <a:prstGeom prst="rect">
              <a:avLst/>
            </a:prstGeom>
          </p:spPr>
        </p:pic>
        <p:sp>
          <p:nvSpPr>
            <p:cNvPr id="16" name="TextBox 15"/>
            <p:cNvSpPr txBox="1"/>
            <p:nvPr/>
          </p:nvSpPr>
          <p:spPr>
            <a:xfrm>
              <a:off x="1118226" y="4586440"/>
              <a:ext cx="2333524" cy="369332"/>
            </a:xfrm>
            <a:prstGeom prst="rect">
              <a:avLst/>
            </a:prstGeom>
            <a:noFill/>
          </p:spPr>
          <p:txBody>
            <a:bodyPr wrap="none" rtlCol="0">
              <a:spAutoFit/>
            </a:bodyPr>
            <a:lstStyle/>
            <a:p>
              <a:r>
                <a:rPr lang="en-US" dirty="0" smtClean="0"/>
                <a:t>Velocity (Incident Side)</a:t>
              </a:r>
              <a:endParaRPr lang="en-US" dirty="0"/>
            </a:p>
          </p:txBody>
        </p:sp>
      </p:grpSp>
      <p:pic>
        <p:nvPicPr>
          <p:cNvPr id="19" name="Picture 18"/>
          <p:cNvPicPr>
            <a:picLocks noChangeAspect="1"/>
          </p:cNvPicPr>
          <p:nvPr/>
        </p:nvPicPr>
        <p:blipFill>
          <a:blip r:embed="rId5"/>
          <a:stretch>
            <a:fillRect/>
          </a:stretch>
        </p:blipFill>
        <p:spPr>
          <a:xfrm>
            <a:off x="521538" y="1937124"/>
            <a:ext cx="3657600" cy="2649316"/>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67200" y="1704520"/>
            <a:ext cx="4572000" cy="3062941"/>
          </a:xfrm>
          <a:prstGeom prst="rect">
            <a:avLst/>
          </a:prstGeom>
        </p:spPr>
      </p:pic>
      <p:sp>
        <p:nvSpPr>
          <p:cNvPr id="9" name="TextBox 8"/>
          <p:cNvSpPr txBox="1"/>
          <p:nvPr/>
        </p:nvSpPr>
        <p:spPr>
          <a:xfrm>
            <a:off x="6899656" y="1421717"/>
            <a:ext cx="2027606" cy="369332"/>
          </a:xfrm>
          <a:prstGeom prst="rect">
            <a:avLst/>
          </a:prstGeom>
          <a:noFill/>
        </p:spPr>
        <p:txBody>
          <a:bodyPr wrap="none" rtlCol="0">
            <a:spAutoFit/>
          </a:bodyPr>
          <a:lstStyle/>
          <a:p>
            <a:r>
              <a:rPr lang="en-US" dirty="0" smtClean="0"/>
              <a:t>Displacement [mm]</a:t>
            </a:r>
            <a:endParaRPr lang="en-US" dirty="0"/>
          </a:p>
        </p:txBody>
      </p:sp>
      <p:sp>
        <p:nvSpPr>
          <p:cNvPr id="18" name="TextBox 17"/>
          <p:cNvSpPr txBox="1"/>
          <p:nvPr/>
        </p:nvSpPr>
        <p:spPr>
          <a:xfrm>
            <a:off x="5455549" y="1603452"/>
            <a:ext cx="1065933" cy="584775"/>
          </a:xfrm>
          <a:prstGeom prst="rect">
            <a:avLst/>
          </a:prstGeom>
          <a:noFill/>
        </p:spPr>
        <p:txBody>
          <a:bodyPr wrap="none" rtlCol="0">
            <a:spAutoFit/>
          </a:bodyPr>
          <a:lstStyle/>
          <a:p>
            <a:r>
              <a:rPr lang="en-US" sz="1600" dirty="0" smtClean="0">
                <a:solidFill>
                  <a:srgbClr val="0070C0"/>
                </a:solidFill>
              </a:rPr>
              <a:t>Correlated</a:t>
            </a:r>
          </a:p>
          <a:p>
            <a:r>
              <a:rPr lang="en-US" sz="1600" dirty="0" smtClean="0">
                <a:solidFill>
                  <a:srgbClr val="0070C0"/>
                </a:solidFill>
              </a:rPr>
              <a:t>Region</a:t>
            </a:r>
            <a:endParaRPr lang="en-US" sz="1600" dirty="0">
              <a:solidFill>
                <a:srgbClr val="0070C0"/>
              </a:solidFill>
            </a:endParaRPr>
          </a:p>
        </p:txBody>
      </p:sp>
      <p:cxnSp>
        <p:nvCxnSpPr>
          <p:cNvPr id="20" name="Straight Arrow Connector 19"/>
          <p:cNvCxnSpPr/>
          <p:nvPr/>
        </p:nvCxnSpPr>
        <p:spPr>
          <a:xfrm>
            <a:off x="6239320" y="1995520"/>
            <a:ext cx="472662" cy="7592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51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696549"/>
          </a:xfrm>
        </p:spPr>
        <p:txBody>
          <a:bodyPr/>
          <a:lstStyle/>
          <a:p>
            <a:r>
              <a:rPr lang="en-US" sz="3200" dirty="0" smtClean="0"/>
              <a:t>Acceleration Noise Increases with Frame Rate</a:t>
            </a:r>
            <a:endParaRPr lang="en-US" sz="3200" dirty="0"/>
          </a:p>
        </p:txBody>
      </p:sp>
      <p:sp>
        <p:nvSpPr>
          <p:cNvPr id="3" name="TextBox 2"/>
          <p:cNvSpPr txBox="1"/>
          <p:nvPr/>
        </p:nvSpPr>
        <p:spPr>
          <a:xfrm>
            <a:off x="6019800" y="1560842"/>
            <a:ext cx="2819400" cy="4401205"/>
          </a:xfrm>
          <a:prstGeom prst="rect">
            <a:avLst/>
          </a:prstGeom>
          <a:noFill/>
        </p:spPr>
        <p:txBody>
          <a:bodyPr wrap="square" rtlCol="0">
            <a:spAutoFit/>
          </a:bodyPr>
          <a:lstStyle/>
          <a:p>
            <a:r>
              <a:rPr lang="en-US" sz="2800" dirty="0" smtClean="0"/>
              <a:t>Much higher levels of noise in 2D, 500 </a:t>
            </a:r>
            <a:r>
              <a:rPr lang="en-US" sz="2800" dirty="0" err="1" smtClean="0"/>
              <a:t>kfps</a:t>
            </a:r>
            <a:r>
              <a:rPr lang="en-US" sz="2800" dirty="0" smtClean="0"/>
              <a:t> DIC data for similar experimental conditions. </a:t>
            </a:r>
          </a:p>
          <a:p>
            <a:endParaRPr lang="en-US" sz="2800" dirty="0"/>
          </a:p>
          <a:p>
            <a:r>
              <a:rPr lang="en-US" sz="2800" dirty="0" smtClean="0"/>
              <a:t>Why?</a:t>
            </a:r>
          </a:p>
          <a:p>
            <a:endParaRPr lang="en-US" sz="2800" dirty="0"/>
          </a:p>
          <a:p>
            <a:endParaRPr lang="en-US" sz="2800" dirty="0"/>
          </a:p>
        </p:txBody>
      </p:sp>
      <p:pic>
        <p:nvPicPr>
          <p:cNvPr id="4" name="Picture 3"/>
          <p:cNvPicPr>
            <a:picLocks noChangeAspect="1"/>
          </p:cNvPicPr>
          <p:nvPr/>
        </p:nvPicPr>
        <p:blipFill>
          <a:blip r:embed="rId3"/>
          <a:stretch>
            <a:fillRect/>
          </a:stretch>
        </p:blipFill>
        <p:spPr>
          <a:xfrm>
            <a:off x="457200" y="1560842"/>
            <a:ext cx="5486400" cy="3984859"/>
          </a:xfrm>
          <a:prstGeom prst="rect">
            <a:avLst/>
          </a:prstGeom>
        </p:spPr>
      </p:pic>
    </p:spTree>
    <p:extLst>
      <p:ext uri="{BB962C8B-B14F-4D97-AF65-F5344CB8AC3E}">
        <p14:creationId xmlns:p14="http://schemas.microsoft.com/office/powerpoint/2010/main" val="23851774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1066800"/>
          </a:xfrm>
        </p:spPr>
        <p:txBody>
          <a:bodyPr/>
          <a:lstStyle/>
          <a:p>
            <a:r>
              <a:rPr lang="en-US" sz="3200" dirty="0" smtClean="0"/>
              <a:t>Effect of Frame Rate on Acceleration Noise</a:t>
            </a:r>
            <a:endParaRPr lang="en-US" sz="3200" dirty="0"/>
          </a:p>
        </p:txBody>
      </p:sp>
      <p:sp>
        <p:nvSpPr>
          <p:cNvPr id="3" name="TextBox 2"/>
          <p:cNvSpPr txBox="1"/>
          <p:nvPr/>
        </p:nvSpPr>
        <p:spPr>
          <a:xfrm>
            <a:off x="4876800" y="1295400"/>
            <a:ext cx="3670302" cy="4524315"/>
          </a:xfrm>
          <a:prstGeom prst="rect">
            <a:avLst/>
          </a:prstGeom>
          <a:noFill/>
        </p:spPr>
        <p:txBody>
          <a:bodyPr wrap="square" rtlCol="0">
            <a:spAutoFit/>
          </a:bodyPr>
          <a:lstStyle/>
          <a:p>
            <a:r>
              <a:rPr lang="en-US" sz="2400" dirty="0" smtClean="0"/>
              <a:t>The acceleration noise scales with the square of the frame rate</a:t>
            </a:r>
          </a:p>
          <a:p>
            <a:endParaRPr lang="en-US" sz="2400" dirty="0"/>
          </a:p>
          <a:p>
            <a:r>
              <a:rPr lang="en-US" sz="2400" dirty="0" smtClean="0"/>
              <a:t>Need to rapidly reduce displacement noise as frame rate increases:</a:t>
            </a:r>
          </a:p>
          <a:p>
            <a:endParaRPr lang="en-US" sz="2400" dirty="0" smtClean="0"/>
          </a:p>
          <a:p>
            <a:r>
              <a:rPr lang="en-US" sz="2400" dirty="0" smtClean="0"/>
              <a:t>Need </a:t>
            </a:r>
            <a:r>
              <a:rPr lang="en-US" sz="2400" b="1" dirty="0" smtClean="0"/>
              <a:t>higher resolution</a:t>
            </a:r>
            <a:r>
              <a:rPr lang="en-US" sz="2400" dirty="0" smtClean="0"/>
              <a:t>, </a:t>
            </a:r>
            <a:r>
              <a:rPr lang="en-US" sz="2400" b="1" dirty="0" smtClean="0"/>
              <a:t>larger subsets</a:t>
            </a:r>
            <a:r>
              <a:rPr lang="en-US" sz="2400" dirty="0" smtClean="0"/>
              <a:t>, </a:t>
            </a:r>
            <a:r>
              <a:rPr lang="en-US" sz="2400" b="1" dirty="0" smtClean="0"/>
              <a:t>better contrast</a:t>
            </a:r>
            <a:r>
              <a:rPr lang="en-US" sz="2400" dirty="0" smtClean="0"/>
              <a:t> as camera speed goes up. </a:t>
            </a:r>
          </a:p>
        </p:txBody>
      </p:sp>
      <mc:AlternateContent xmlns:mc="http://schemas.openxmlformats.org/markup-compatibility/2006" xmlns:a14="http://schemas.microsoft.com/office/drawing/2010/main">
        <mc:Choice Requires="a14">
          <p:sp>
            <p:nvSpPr>
              <p:cNvPr id="4" name="TextBox 3"/>
              <p:cNvSpPr txBox="1"/>
              <p:nvPr/>
            </p:nvSpPr>
            <p:spPr>
              <a:xfrm>
                <a:off x="451786" y="4292176"/>
                <a:ext cx="3998339"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𝜹</m:t>
                      </m:r>
                      <m:r>
                        <a:rPr lang="en-US" sz="2800" b="1" i="1" smtClean="0">
                          <a:latin typeface="Cambria Math" panose="02040503050406030204" pitchFamily="18" charset="0"/>
                          <a:ea typeface="Cambria Math" panose="02040503050406030204" pitchFamily="18" charset="0"/>
                        </a:rPr>
                        <m:t>𝒂</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𝜹</m:t>
                      </m:r>
                      <m:r>
                        <a:rPr lang="en-US" sz="2800" b="1" i="1" smtClean="0">
                          <a:latin typeface="Cambria Math" panose="02040503050406030204" pitchFamily="18" charset="0"/>
                          <a:ea typeface="Cambria Math" panose="02040503050406030204" pitchFamily="18" charset="0"/>
                        </a:rPr>
                        <m:t>𝒖</m:t>
                      </m:r>
                      <m:r>
                        <a:rPr lang="en-US" sz="2800" b="1" i="1" smtClean="0">
                          <a:latin typeface="Cambria Math" panose="02040503050406030204" pitchFamily="18" charset="0"/>
                          <a:ea typeface="Cambria Math" panose="02040503050406030204" pitchFamily="18" charset="0"/>
                        </a:rPr>
                        <m:t>×</m:t>
                      </m:r>
                      <m:sSup>
                        <m:sSupPr>
                          <m:ctrlPr>
                            <a:rPr lang="en-US" sz="2800" b="1" i="1" smtClean="0">
                              <a:latin typeface="Cambria Math" panose="02040503050406030204" pitchFamily="18" charset="0"/>
                              <a:ea typeface="Cambria Math" panose="02040503050406030204" pitchFamily="18" charset="0"/>
                            </a:rPr>
                          </m:ctrlPr>
                        </m:sSupPr>
                        <m:e>
                          <m:r>
                            <a:rPr lang="en-US" sz="2800" b="1" i="1" smtClean="0">
                              <a:latin typeface="Cambria Math" panose="02040503050406030204" pitchFamily="18" charset="0"/>
                              <a:ea typeface="Cambria Math" panose="02040503050406030204" pitchFamily="18" charset="0"/>
                            </a:rPr>
                            <m:t>𝒇𝒓𝒂𝒎𝒆</m:t>
                          </m:r>
                          <m:r>
                            <a:rPr lang="en-US" sz="2800" b="1" i="1" smtClean="0">
                              <a:latin typeface="Cambria Math" panose="02040503050406030204" pitchFamily="18" charset="0"/>
                              <a:ea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𝒓𝒂𝒕𝒆</m:t>
                          </m:r>
                        </m:e>
                        <m:sup>
                          <m:r>
                            <a:rPr lang="en-US" sz="2800" b="1" i="1" smtClean="0">
                              <a:latin typeface="Cambria Math" panose="02040503050406030204" pitchFamily="18" charset="0"/>
                              <a:ea typeface="Cambria Math" panose="02040503050406030204" pitchFamily="18" charset="0"/>
                            </a:rPr>
                            <m:t>𝟐</m:t>
                          </m:r>
                        </m:sup>
                      </m:sSup>
                    </m:oMath>
                  </m:oMathPara>
                </a14:m>
                <a:endParaRPr lang="en-US" sz="28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451786" y="4292176"/>
                <a:ext cx="3998339" cy="44063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7200" y="3017028"/>
                <a:ext cx="39220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𝑎</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𝑎𝑐𝑐𝑒𝑙𝑒𝑟𝑎𝑡𝑖𝑜𝑛</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𝑛𝑜𝑖𝑠𝑒</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457200" y="3017028"/>
                <a:ext cx="3922099" cy="43088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51786" y="2550651"/>
                <a:ext cx="40789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𝛿</m:t>
                      </m:r>
                      <m:r>
                        <a:rPr lang="en-US" sz="2800" b="0" i="1" smtClean="0">
                          <a:latin typeface="Cambria Math" panose="02040503050406030204" pitchFamily="18" charset="0"/>
                          <a:ea typeface="Cambria Math" panose="02040503050406030204" pitchFamily="18" charset="0"/>
                        </a:rPr>
                        <m:t>𝑢</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𝑑𝑖𝑠𝑝𝑙𝑎𝑐𝑒𝑚𝑒𝑛𝑡</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𝑛𝑜𝑖𝑠𝑒</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51786" y="2550651"/>
                <a:ext cx="4078937" cy="430887"/>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45265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smtClean="0"/>
              <a:t>Summary: </a:t>
            </a:r>
            <a:r>
              <a:rPr lang="en-US" sz="3200" dirty="0" err="1" smtClean="0"/>
              <a:t>Ringup</a:t>
            </a:r>
            <a:endParaRPr lang="en-US" sz="3200" dirty="0"/>
          </a:p>
        </p:txBody>
      </p:sp>
      <p:sp>
        <p:nvSpPr>
          <p:cNvPr id="10" name="TextBox 9"/>
          <p:cNvSpPr txBox="1"/>
          <p:nvPr/>
        </p:nvSpPr>
        <p:spPr>
          <a:xfrm>
            <a:off x="609600" y="1295400"/>
            <a:ext cx="7467600"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Success with </a:t>
            </a:r>
            <a:r>
              <a:rPr lang="en-US" sz="2400" dirty="0" err="1" smtClean="0"/>
              <a:t>dVFM</a:t>
            </a:r>
            <a:r>
              <a:rPr lang="en-US" sz="2400" dirty="0" smtClean="0"/>
              <a:t> requires </a:t>
            </a:r>
          </a:p>
          <a:p>
            <a:pPr marL="742950" lvl="1" indent="-285750">
              <a:buFont typeface="Arial" panose="020B0604020202020204" pitchFamily="34" charset="0"/>
              <a:buChar char="•"/>
            </a:pPr>
            <a:r>
              <a:rPr lang="en-US" sz="2400" dirty="0" smtClean="0"/>
              <a:t>Very high speed cameras (180k fps +)</a:t>
            </a:r>
          </a:p>
          <a:p>
            <a:pPr marL="742950" lvl="1" indent="-285750">
              <a:buFont typeface="Arial" panose="020B0604020202020204" pitchFamily="34" charset="0"/>
              <a:buChar char="•"/>
            </a:pPr>
            <a:r>
              <a:rPr lang="en-US" sz="2400" dirty="0" smtClean="0"/>
              <a:t>Very low displacement noise </a:t>
            </a:r>
          </a:p>
          <a:p>
            <a:pPr marL="1200150" lvl="2" indent="-285750">
              <a:buFont typeface="Arial" panose="020B0604020202020204" pitchFamily="34" charset="0"/>
              <a:buChar char="•"/>
            </a:pPr>
            <a:r>
              <a:rPr lang="en-US" sz="2400" b="1" i="1" dirty="0" smtClean="0"/>
              <a:t>Frame rate can be counter productive here</a:t>
            </a:r>
          </a:p>
          <a:p>
            <a:pPr lvl="1"/>
            <a:endParaRPr lang="en-US" sz="1600" b="1" i="1" dirty="0"/>
          </a:p>
          <a:p>
            <a:pPr marL="285750" indent="-285750">
              <a:buFont typeface="Arial" panose="020B0604020202020204" pitchFamily="34" charset="0"/>
              <a:buChar char="•"/>
            </a:pPr>
            <a:r>
              <a:rPr lang="en-US" sz="2400" dirty="0" err="1" smtClean="0"/>
              <a:t>dVFM</a:t>
            </a:r>
            <a:r>
              <a:rPr lang="en-US" sz="2400" dirty="0" smtClean="0"/>
              <a:t> might be better leveraged with experiments </a:t>
            </a:r>
            <a:r>
              <a:rPr lang="en-US" sz="2400" b="1" i="1" dirty="0" smtClean="0"/>
              <a:t>specifically designed</a:t>
            </a:r>
            <a:r>
              <a:rPr lang="en-US" sz="2400" dirty="0" smtClean="0"/>
              <a:t> to provide a smoothly varying accelerations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2400" dirty="0" smtClean="0"/>
              <a:t>FEA methods should be applicable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2400" dirty="0" smtClean="0"/>
              <a:t>Experimental challenge: you need very stiff specimen grips</a:t>
            </a:r>
            <a:endParaRPr lang="en-US" sz="2400" dirty="0"/>
          </a:p>
        </p:txBody>
      </p:sp>
    </p:spTree>
    <p:extLst>
      <p:ext uri="{BB962C8B-B14F-4D97-AF65-F5344CB8AC3E}">
        <p14:creationId xmlns:p14="http://schemas.microsoft.com/office/powerpoint/2010/main" val="40343641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smtClean="0"/>
              <a:t>Equilibrium Deformation</a:t>
            </a:r>
            <a:endParaRPr lang="en-US" sz="3200" dirty="0"/>
          </a:p>
        </p:txBody>
      </p:sp>
      <p:sp>
        <p:nvSpPr>
          <p:cNvPr id="11" name="TextBox 10"/>
          <p:cNvSpPr txBox="1"/>
          <p:nvPr/>
        </p:nvSpPr>
        <p:spPr>
          <a:xfrm>
            <a:off x="120633" y="1800809"/>
            <a:ext cx="3810000" cy="4524315"/>
          </a:xfrm>
          <a:prstGeom prst="rect">
            <a:avLst/>
          </a:prstGeom>
          <a:noFill/>
        </p:spPr>
        <p:txBody>
          <a:bodyPr wrap="square" rtlCol="0">
            <a:spAutoFit/>
          </a:bodyPr>
          <a:lstStyle/>
          <a:p>
            <a:r>
              <a:rPr lang="en-US" sz="2400" dirty="0" smtClean="0"/>
              <a:t>Equilibrium deformation: </a:t>
            </a:r>
            <a:r>
              <a:rPr lang="en-US" sz="2400" b="1" dirty="0" smtClean="0"/>
              <a:t>zero net force</a:t>
            </a:r>
            <a:r>
              <a:rPr lang="en-US" sz="2400" dirty="0" smtClean="0"/>
              <a:t> (</a:t>
            </a:r>
            <a:r>
              <a:rPr lang="en-US" sz="2400" b="1" dirty="0" smtClean="0">
                <a:solidFill>
                  <a:srgbClr val="FF0000"/>
                </a:solidFill>
              </a:rPr>
              <a:t>therefore zero acceleration</a:t>
            </a:r>
            <a:r>
              <a:rPr lang="en-US" sz="2400" dirty="0" smtClean="0"/>
              <a:t>) </a:t>
            </a:r>
          </a:p>
          <a:p>
            <a:endParaRPr lang="en-US" sz="2400" dirty="0"/>
          </a:p>
          <a:p>
            <a:r>
              <a:rPr lang="en-US" sz="2400" dirty="0" smtClean="0"/>
              <a:t>Equilibrium occurs </a:t>
            </a:r>
            <a:r>
              <a:rPr lang="en-US" sz="2400" b="1" dirty="0" smtClean="0">
                <a:effectLst>
                  <a:outerShdw blurRad="38100" dist="38100" dir="2700000" algn="tl">
                    <a:srgbClr val="000000">
                      <a:alpha val="43137"/>
                    </a:srgbClr>
                  </a:outerShdw>
                </a:effectLst>
              </a:rPr>
              <a:t>after </a:t>
            </a:r>
            <a:r>
              <a:rPr lang="en-US" sz="2400" b="1" dirty="0" err="1" smtClean="0">
                <a:effectLst>
                  <a:outerShdw blurRad="38100" dist="38100" dir="2700000" algn="tl">
                    <a:srgbClr val="000000">
                      <a:alpha val="43137"/>
                    </a:srgbClr>
                  </a:outerShdw>
                </a:effectLst>
              </a:rPr>
              <a:t>ringup</a:t>
            </a:r>
            <a:r>
              <a:rPr lang="en-US" sz="2400" b="1" dirty="0" smtClean="0">
                <a:effectLst>
                  <a:outerShdw blurRad="38100" dist="38100" dir="2700000" algn="tl">
                    <a:srgbClr val="000000">
                      <a:alpha val="43137"/>
                    </a:srgbClr>
                  </a:outerShdw>
                </a:effectLst>
              </a:rPr>
              <a:t> period ends</a:t>
            </a:r>
          </a:p>
          <a:p>
            <a:endParaRPr lang="en-US" sz="2400" dirty="0"/>
          </a:p>
          <a:p>
            <a:r>
              <a:rPr lang="en-US" sz="2400" dirty="0" smtClean="0"/>
              <a:t>Ideally, the strain should be uniform in the gage section during this portion of the test…</a:t>
            </a:r>
            <a:endParaRPr lang="en-US" sz="2400" dirty="0"/>
          </a:p>
          <a:p>
            <a:endParaRPr lang="en-US" sz="2400" dirty="0" smtClean="0"/>
          </a:p>
        </p:txBody>
      </p:sp>
      <p:sp>
        <p:nvSpPr>
          <p:cNvPr id="3" name="TextBox 2"/>
          <p:cNvSpPr txBox="1"/>
          <p:nvPr/>
        </p:nvSpPr>
        <p:spPr>
          <a:xfrm>
            <a:off x="4533172" y="5431545"/>
            <a:ext cx="3778855" cy="400110"/>
          </a:xfrm>
          <a:prstGeom prst="rect">
            <a:avLst/>
          </a:prstGeom>
          <a:noFill/>
        </p:spPr>
        <p:txBody>
          <a:bodyPr wrap="none" rtlCol="0">
            <a:spAutoFit/>
          </a:bodyPr>
          <a:lstStyle/>
          <a:p>
            <a:r>
              <a:rPr lang="en-US" sz="2000" dirty="0" smtClean="0"/>
              <a:t>Accelerations from 3D DIC, 90 </a:t>
            </a:r>
            <a:r>
              <a:rPr lang="en-US" sz="2000" dirty="0" err="1" smtClean="0"/>
              <a:t>kfps</a:t>
            </a:r>
            <a:endParaRPr lang="en-US" sz="2000" dirty="0"/>
          </a:p>
        </p:txBody>
      </p:sp>
      <p:pic>
        <p:nvPicPr>
          <p:cNvPr id="4" name="Picture 3"/>
          <p:cNvPicPr>
            <a:picLocks noChangeAspect="1"/>
          </p:cNvPicPr>
          <p:nvPr/>
        </p:nvPicPr>
        <p:blipFill>
          <a:blip r:embed="rId3"/>
          <a:stretch>
            <a:fillRect/>
          </a:stretch>
        </p:blipFill>
        <p:spPr>
          <a:xfrm>
            <a:off x="3810000" y="1831925"/>
            <a:ext cx="4840684" cy="350626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1869" y="914400"/>
            <a:ext cx="1337215" cy="1371600"/>
          </a:xfrm>
          <a:prstGeom prst="rect">
            <a:avLst/>
          </a:prstGeom>
        </p:spPr>
      </p:pic>
    </p:spTree>
    <p:extLst>
      <p:ext uri="{BB962C8B-B14F-4D97-AF65-F5344CB8AC3E}">
        <p14:creationId xmlns:p14="http://schemas.microsoft.com/office/powerpoint/2010/main" val="2140979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331204" cy="533400"/>
          </a:xfrm>
        </p:spPr>
        <p:txBody>
          <a:bodyPr/>
          <a:lstStyle/>
          <a:p>
            <a:r>
              <a:rPr lang="en-US" sz="3200" dirty="0" smtClean="0"/>
              <a:t>Strain Uniformity: Copper</a:t>
            </a:r>
            <a:endParaRPr lang="en-US" sz="32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165" y="2743200"/>
            <a:ext cx="2971800" cy="1512851"/>
          </a:xfrm>
          <a:prstGeom prst="rect">
            <a:avLst/>
          </a:prstGeom>
        </p:spPr>
      </p:pic>
      <p:sp>
        <p:nvSpPr>
          <p:cNvPr id="4" name="TextBox 3"/>
          <p:cNvSpPr txBox="1"/>
          <p:nvPr/>
        </p:nvSpPr>
        <p:spPr>
          <a:xfrm>
            <a:off x="35236" y="2275127"/>
            <a:ext cx="3546164" cy="369332"/>
          </a:xfrm>
          <a:prstGeom prst="rect">
            <a:avLst/>
          </a:prstGeom>
          <a:noFill/>
        </p:spPr>
        <p:txBody>
          <a:bodyPr wrap="none" rtlCol="0">
            <a:spAutoFit/>
          </a:bodyPr>
          <a:lstStyle/>
          <a:p>
            <a:r>
              <a:rPr lang="en-US" dirty="0" smtClean="0"/>
              <a:t>Copper Specimen Dimensions [mm]</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6252" y="502886"/>
            <a:ext cx="1037556" cy="1394460"/>
          </a:xfrm>
          <a:prstGeom prst="rect">
            <a:avLst/>
          </a:prstGeom>
        </p:spPr>
      </p:pic>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1887070"/>
            <a:ext cx="5486400" cy="398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200" y="1371600"/>
            <a:ext cx="6400801" cy="461665"/>
          </a:xfrm>
          <a:prstGeom prst="rect">
            <a:avLst/>
          </a:prstGeom>
          <a:noFill/>
        </p:spPr>
        <p:txBody>
          <a:bodyPr wrap="square" rtlCol="0">
            <a:spAutoFit/>
          </a:bodyPr>
          <a:lstStyle/>
          <a:p>
            <a:r>
              <a:rPr lang="en-US" sz="2400" dirty="0" smtClean="0"/>
              <a:t>Good uniformity over much of the gage section</a:t>
            </a:r>
            <a:endParaRPr lang="en-US" sz="2400" dirty="0"/>
          </a:p>
        </p:txBody>
      </p:sp>
      <p:sp>
        <p:nvSpPr>
          <p:cNvPr id="8" name="TextBox 7"/>
          <p:cNvSpPr txBox="1"/>
          <p:nvPr/>
        </p:nvSpPr>
        <p:spPr>
          <a:xfrm>
            <a:off x="5562600" y="5867400"/>
            <a:ext cx="2135235" cy="461665"/>
          </a:xfrm>
          <a:prstGeom prst="rect">
            <a:avLst/>
          </a:prstGeom>
          <a:noFill/>
        </p:spPr>
        <p:txBody>
          <a:bodyPr wrap="square" rtlCol="0">
            <a:spAutoFit/>
          </a:bodyPr>
          <a:lstStyle/>
          <a:p>
            <a:r>
              <a:rPr lang="en-US" sz="2400" dirty="0" smtClean="0"/>
              <a:t>3D DIC, 75 </a:t>
            </a:r>
            <a:r>
              <a:rPr lang="en-US" sz="2400" dirty="0" err="1" smtClean="0"/>
              <a:t>kfps</a:t>
            </a:r>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08704" y="4648200"/>
                <a:ext cx="2799228" cy="893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𝐺𝑎𝑔𝑒</m:t>
                          </m:r>
                          <m:r>
                            <a:rPr lang="en-US" sz="2800" b="0" i="1" smtClean="0">
                              <a:latin typeface="Cambria Math" panose="02040503050406030204" pitchFamily="18" charset="0"/>
                            </a:rPr>
                            <m:t> </m:t>
                          </m:r>
                          <m:r>
                            <a:rPr lang="en-US" sz="2800" b="0" i="1" smtClean="0">
                              <a:latin typeface="Cambria Math" panose="02040503050406030204" pitchFamily="18" charset="0"/>
                            </a:rPr>
                            <m:t>𝐿𝑒𝑛𝑔𝑡h</m:t>
                          </m:r>
                        </m:num>
                        <m:den>
                          <m:r>
                            <a:rPr lang="en-US" sz="2800" b="0" i="1" smtClean="0">
                              <a:latin typeface="Cambria Math" panose="02040503050406030204" pitchFamily="18" charset="0"/>
                            </a:rPr>
                            <m:t>𝐺𝑎𝑔𝑒</m:t>
                          </m:r>
                          <m:r>
                            <a:rPr lang="en-US" sz="2800" b="0" i="1" smtClean="0">
                              <a:latin typeface="Cambria Math" panose="02040503050406030204" pitchFamily="18" charset="0"/>
                            </a:rPr>
                            <m:t> </m:t>
                          </m:r>
                          <m:r>
                            <a:rPr lang="en-US" sz="2800" b="0" i="1" smtClean="0">
                              <a:latin typeface="Cambria Math" panose="02040503050406030204" pitchFamily="18" charset="0"/>
                            </a:rPr>
                            <m:t>𝑊𝑖𝑑𝑡h</m:t>
                          </m:r>
                        </m:den>
                      </m:f>
                      <m:r>
                        <a:rPr lang="en-US" sz="2800" b="0" i="1" smtClean="0">
                          <a:latin typeface="Cambria Math" panose="02040503050406030204" pitchFamily="18" charset="0"/>
                        </a:rPr>
                        <m:t>=2</m:t>
                      </m:r>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408704" y="4648200"/>
                <a:ext cx="2799228" cy="89357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61391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5" y="457200"/>
            <a:ext cx="8616271" cy="381000"/>
          </a:xfrm>
        </p:spPr>
        <p:txBody>
          <a:bodyPr/>
          <a:lstStyle/>
          <a:p>
            <a:r>
              <a:rPr lang="en-US" sz="3200" dirty="0" smtClean="0"/>
              <a:t>Strain Uniformity: Titanium (Ti-6Al-4V)</a:t>
            </a:r>
            <a:endParaRPr lang="en-US" sz="3200" dirty="0"/>
          </a:p>
          <a:p>
            <a:endParaRPr lang="en-US" sz="32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353" y="3031625"/>
            <a:ext cx="2971800" cy="1512851"/>
          </a:xfrm>
          <a:prstGeom prst="rect">
            <a:avLst/>
          </a:prstGeom>
        </p:spPr>
      </p:pic>
      <p:sp>
        <p:nvSpPr>
          <p:cNvPr id="6" name="TextBox 5"/>
          <p:cNvSpPr txBox="1"/>
          <p:nvPr/>
        </p:nvSpPr>
        <p:spPr>
          <a:xfrm>
            <a:off x="103307" y="2590800"/>
            <a:ext cx="3401893" cy="369332"/>
          </a:xfrm>
          <a:prstGeom prst="rect">
            <a:avLst/>
          </a:prstGeom>
          <a:noFill/>
        </p:spPr>
        <p:txBody>
          <a:bodyPr wrap="none" rtlCol="0">
            <a:spAutoFit/>
          </a:bodyPr>
          <a:lstStyle/>
          <a:p>
            <a:r>
              <a:rPr lang="en-US" dirty="0" smtClean="0"/>
              <a:t>Ti-6-4 Specimen Dimensions [mm]</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6252" y="502886"/>
            <a:ext cx="1037556" cy="1394460"/>
          </a:xfrm>
          <a:prstGeom prst="rect">
            <a:avLst/>
          </a:prstGeom>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1897346"/>
            <a:ext cx="5486400" cy="398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38200" y="1371600"/>
            <a:ext cx="6400801" cy="461665"/>
          </a:xfrm>
          <a:prstGeom prst="rect">
            <a:avLst/>
          </a:prstGeom>
          <a:noFill/>
        </p:spPr>
        <p:txBody>
          <a:bodyPr wrap="square" rtlCol="0">
            <a:spAutoFit/>
          </a:bodyPr>
          <a:lstStyle/>
          <a:p>
            <a:r>
              <a:rPr lang="en-US" sz="2400" dirty="0" smtClean="0"/>
              <a:t>Terrible uniformity due to lack of strain hardening</a:t>
            </a:r>
            <a:endParaRPr lang="en-US" sz="2400" dirty="0"/>
          </a:p>
        </p:txBody>
      </p:sp>
      <p:sp>
        <p:nvSpPr>
          <p:cNvPr id="9" name="TextBox 8"/>
          <p:cNvSpPr txBox="1"/>
          <p:nvPr/>
        </p:nvSpPr>
        <p:spPr>
          <a:xfrm>
            <a:off x="279395" y="4728390"/>
            <a:ext cx="3041197" cy="830997"/>
          </a:xfrm>
          <a:prstGeom prst="rect">
            <a:avLst/>
          </a:prstGeom>
          <a:noFill/>
        </p:spPr>
        <p:txBody>
          <a:bodyPr wrap="square" rtlCol="0">
            <a:spAutoFit/>
          </a:bodyPr>
          <a:lstStyle/>
          <a:p>
            <a:r>
              <a:rPr lang="en-US" sz="2400" dirty="0" smtClean="0"/>
              <a:t>Same specimen as Copper test!</a:t>
            </a:r>
            <a:endParaRPr lang="en-US" sz="2400" dirty="0"/>
          </a:p>
        </p:txBody>
      </p:sp>
      <p:sp>
        <p:nvSpPr>
          <p:cNvPr id="10" name="TextBox 9"/>
          <p:cNvSpPr txBox="1"/>
          <p:nvPr/>
        </p:nvSpPr>
        <p:spPr>
          <a:xfrm>
            <a:off x="5562600" y="5867400"/>
            <a:ext cx="2135235" cy="461665"/>
          </a:xfrm>
          <a:prstGeom prst="rect">
            <a:avLst/>
          </a:prstGeom>
          <a:noFill/>
        </p:spPr>
        <p:txBody>
          <a:bodyPr wrap="square" rtlCol="0">
            <a:spAutoFit/>
          </a:bodyPr>
          <a:lstStyle/>
          <a:p>
            <a:r>
              <a:rPr lang="en-US" sz="2400" dirty="0" smtClean="0"/>
              <a:t>3D DIC, 75 </a:t>
            </a:r>
            <a:r>
              <a:rPr lang="en-US" sz="2400" dirty="0" err="1" smtClean="0"/>
              <a:t>kfps</a:t>
            </a:r>
            <a:endParaRPr lang="en-US" sz="2400" dirty="0"/>
          </a:p>
        </p:txBody>
      </p:sp>
    </p:spTree>
    <p:extLst>
      <p:ext uri="{BB962C8B-B14F-4D97-AF65-F5344CB8AC3E}">
        <p14:creationId xmlns:p14="http://schemas.microsoft.com/office/powerpoint/2010/main" val="33062363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5" y="457200"/>
            <a:ext cx="8616271" cy="381000"/>
          </a:xfrm>
        </p:spPr>
        <p:txBody>
          <a:bodyPr/>
          <a:lstStyle/>
          <a:p>
            <a:r>
              <a:rPr lang="en-US" sz="3200" dirty="0" smtClean="0"/>
              <a:t>Strain Uniformity: Specimen Design</a:t>
            </a:r>
            <a:endParaRPr lang="en-US" sz="3200" dirty="0"/>
          </a:p>
          <a:p>
            <a:endParaRPr lang="en-US" sz="3200" dirty="0"/>
          </a:p>
        </p:txBody>
      </p:sp>
      <p:sp>
        <p:nvSpPr>
          <p:cNvPr id="8" name="TextBox 7"/>
          <p:cNvSpPr txBox="1"/>
          <p:nvPr/>
        </p:nvSpPr>
        <p:spPr>
          <a:xfrm>
            <a:off x="460027" y="1109254"/>
            <a:ext cx="6400801" cy="830997"/>
          </a:xfrm>
          <a:prstGeom prst="rect">
            <a:avLst/>
          </a:prstGeom>
          <a:noFill/>
        </p:spPr>
        <p:txBody>
          <a:bodyPr wrap="square" rtlCol="0">
            <a:spAutoFit/>
          </a:bodyPr>
          <a:lstStyle/>
          <a:p>
            <a:r>
              <a:rPr lang="en-US" sz="2400" dirty="0" smtClean="0"/>
              <a:t>By increasing L/D we can improve strain uniformity…</a:t>
            </a:r>
            <a:endParaRPr lang="en-US" sz="2400" dirty="0"/>
          </a:p>
        </p:txBody>
      </p:sp>
      <p:sp>
        <p:nvSpPr>
          <p:cNvPr id="9" name="TextBox 8"/>
          <p:cNvSpPr txBox="1"/>
          <p:nvPr/>
        </p:nvSpPr>
        <p:spPr>
          <a:xfrm>
            <a:off x="460027" y="5334000"/>
            <a:ext cx="8255005" cy="830997"/>
          </a:xfrm>
          <a:prstGeom prst="rect">
            <a:avLst/>
          </a:prstGeom>
          <a:noFill/>
        </p:spPr>
        <p:txBody>
          <a:bodyPr wrap="square" rtlCol="0">
            <a:spAutoFit/>
          </a:bodyPr>
          <a:lstStyle/>
          <a:p>
            <a:r>
              <a:rPr lang="en-US" sz="2400" dirty="0" smtClean="0"/>
              <a:t>… but, when we change geometry we also change the strain rate, so it’s not a perfect solution.</a:t>
            </a:r>
            <a:endParaRPr lang="en-US"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771" y="2057400"/>
            <a:ext cx="6945515" cy="3131403"/>
          </a:xfrm>
          <a:prstGeom prst="rect">
            <a:avLst/>
          </a:prstGeom>
        </p:spPr>
      </p:pic>
      <p:sp>
        <p:nvSpPr>
          <p:cNvPr id="4" name="TextBox 3"/>
          <p:cNvSpPr txBox="1"/>
          <p:nvPr/>
        </p:nvSpPr>
        <p:spPr>
          <a:xfrm>
            <a:off x="3660427" y="2253942"/>
            <a:ext cx="2016258" cy="369332"/>
          </a:xfrm>
          <a:prstGeom prst="rect">
            <a:avLst/>
          </a:prstGeom>
          <a:noFill/>
        </p:spPr>
        <p:txBody>
          <a:bodyPr wrap="none" rtlCol="0">
            <a:spAutoFit/>
          </a:bodyPr>
          <a:lstStyle/>
          <a:p>
            <a:r>
              <a:rPr lang="en-US" b="1" dirty="0" smtClean="0">
                <a:solidFill>
                  <a:srgbClr val="FF0000"/>
                </a:solidFill>
              </a:rPr>
              <a:t>High Strength Steel</a:t>
            </a:r>
            <a:endParaRPr lang="en-US" b="1" dirty="0">
              <a:solidFill>
                <a:srgbClr val="FF0000"/>
              </a:solidFill>
            </a:endParaRPr>
          </a:p>
        </p:txBody>
      </p:sp>
    </p:spTree>
    <p:extLst>
      <p:ext uri="{BB962C8B-B14F-4D97-AF65-F5344CB8AC3E}">
        <p14:creationId xmlns:p14="http://schemas.microsoft.com/office/powerpoint/2010/main" val="2148245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3200" dirty="0" smtClean="0"/>
              <a:t>Outline</a:t>
            </a:r>
            <a:endParaRPr lang="en-US" sz="3200" dirty="0"/>
          </a:p>
        </p:txBody>
      </p:sp>
      <p:sp>
        <p:nvSpPr>
          <p:cNvPr id="3" name="Text Placeholder 2"/>
          <p:cNvSpPr>
            <a:spLocks noGrp="1"/>
          </p:cNvSpPr>
          <p:nvPr>
            <p:ph type="body" sz="quarter" idx="15"/>
          </p:nvPr>
        </p:nvSpPr>
        <p:spPr>
          <a:xfrm>
            <a:off x="365760" y="1524000"/>
            <a:ext cx="8244840" cy="4422648"/>
          </a:xfrm>
        </p:spPr>
        <p:txBody>
          <a:bodyPr>
            <a:normAutofit/>
          </a:bodyPr>
          <a:lstStyle/>
          <a:p>
            <a:pPr marL="285750" indent="-285750">
              <a:spcBef>
                <a:spcPts val="1200"/>
              </a:spcBef>
              <a:spcAft>
                <a:spcPts val="600"/>
              </a:spcAft>
              <a:buFont typeface="Arial" panose="020B0604020202020204" pitchFamily="34" charset="0"/>
              <a:buChar char="•"/>
            </a:pPr>
            <a:r>
              <a:rPr lang="en-US" sz="2800" dirty="0" smtClean="0"/>
              <a:t>Motivation</a:t>
            </a:r>
          </a:p>
          <a:p>
            <a:pPr marL="1028700" lvl="1">
              <a:spcBef>
                <a:spcPts val="0"/>
              </a:spcBef>
            </a:pPr>
            <a:r>
              <a:rPr lang="en-US" sz="2400" dirty="0" smtClean="0"/>
              <a:t>Study of next-generation structural sheet materials for use in the </a:t>
            </a:r>
            <a:r>
              <a:rPr lang="en-US" sz="2400" b="1" dirty="0" smtClean="0">
                <a:solidFill>
                  <a:srgbClr val="0070C0"/>
                </a:solidFill>
                <a:effectLst>
                  <a:outerShdw blurRad="38100" dist="38100" dir="2700000" algn="tl">
                    <a:srgbClr val="000000">
                      <a:alpha val="43137"/>
                    </a:srgbClr>
                  </a:outerShdw>
                </a:effectLst>
              </a:rPr>
              <a:t>automotive industry</a:t>
            </a:r>
          </a:p>
          <a:p>
            <a:pPr marL="285750" indent="-285750">
              <a:lnSpc>
                <a:spcPct val="150000"/>
              </a:lnSpc>
              <a:spcBef>
                <a:spcPts val="1200"/>
              </a:spcBef>
              <a:buFont typeface="Arial" panose="020B0604020202020204" pitchFamily="34" charset="0"/>
              <a:buChar char="•"/>
            </a:pPr>
            <a:r>
              <a:rPr lang="en-US" sz="2800" dirty="0" smtClean="0"/>
              <a:t>Tensile </a:t>
            </a:r>
            <a:r>
              <a:rPr lang="en-US" sz="2800" dirty="0" err="1"/>
              <a:t>Kolsky</a:t>
            </a:r>
            <a:r>
              <a:rPr lang="en-US" sz="2800" dirty="0"/>
              <a:t> Bar Measurements</a:t>
            </a:r>
          </a:p>
          <a:p>
            <a:pPr marL="1028700" lvl="1">
              <a:spcBef>
                <a:spcPts val="600"/>
              </a:spcBef>
              <a:spcAft>
                <a:spcPts val="600"/>
              </a:spcAft>
            </a:pPr>
            <a:r>
              <a:rPr lang="en-US" sz="2400" dirty="0" smtClean="0"/>
              <a:t>For understanding dynamic behavior of these new materials (strength, ductility)</a:t>
            </a:r>
            <a:endParaRPr lang="en-US" sz="2400" dirty="0"/>
          </a:p>
          <a:p>
            <a:pPr marL="1028700" lvl="1">
              <a:spcBef>
                <a:spcPts val="600"/>
              </a:spcBef>
              <a:spcAft>
                <a:spcPts val="600"/>
              </a:spcAft>
            </a:pPr>
            <a:r>
              <a:rPr lang="en-US" sz="2400" b="1" dirty="0" smtClean="0">
                <a:solidFill>
                  <a:srgbClr val="FF0000"/>
                </a:solidFill>
              </a:rPr>
              <a:t>Opportunities for Inverse Methods </a:t>
            </a:r>
            <a:r>
              <a:rPr lang="en-US" sz="2400" dirty="0" smtClean="0"/>
              <a:t>to enhance data value in </a:t>
            </a:r>
            <a:r>
              <a:rPr lang="en-US" sz="2400" i="1" dirty="0" smtClean="0">
                <a:solidFill>
                  <a:srgbClr val="0070C0"/>
                </a:solidFill>
              </a:rPr>
              <a:t>traditional</a:t>
            </a:r>
            <a:r>
              <a:rPr lang="en-US" sz="2400" dirty="0" smtClean="0"/>
              <a:t> dynamic testing?</a:t>
            </a:r>
          </a:p>
        </p:txBody>
      </p:sp>
    </p:spTree>
    <p:extLst>
      <p:ext uri="{BB962C8B-B14F-4D97-AF65-F5344CB8AC3E}">
        <p14:creationId xmlns:p14="http://schemas.microsoft.com/office/powerpoint/2010/main" val="1450313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smtClean="0"/>
              <a:t>Equilibrium Deformation: Considerations</a:t>
            </a:r>
            <a:endParaRPr lang="en-US" sz="3200" dirty="0"/>
          </a:p>
        </p:txBody>
      </p:sp>
      <p:sp>
        <p:nvSpPr>
          <p:cNvPr id="11" name="TextBox 10"/>
          <p:cNvSpPr txBox="1"/>
          <p:nvPr/>
        </p:nvSpPr>
        <p:spPr>
          <a:xfrm>
            <a:off x="596898" y="1371600"/>
            <a:ext cx="7924800" cy="3036729"/>
          </a:xfrm>
          <a:prstGeom prst="rect">
            <a:avLst/>
          </a:prstGeom>
          <a:noFill/>
        </p:spPr>
        <p:txBody>
          <a:bodyPr wrap="square" rtlCol="0">
            <a:spAutoFit/>
          </a:bodyPr>
          <a:lstStyle/>
          <a:p>
            <a:pPr marL="457200" indent="-457200">
              <a:buAutoNum type="arabicParenR"/>
            </a:pPr>
            <a:r>
              <a:rPr lang="en-US" sz="3200" b="1" dirty="0" smtClean="0">
                <a:effectLst>
                  <a:outerShdw blurRad="38100" dist="38100" dir="2700000" algn="tl">
                    <a:srgbClr val="000000">
                      <a:alpha val="43137"/>
                    </a:srgbClr>
                  </a:outerShdw>
                </a:effectLst>
              </a:rPr>
              <a:t>FEA Method</a:t>
            </a: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dirty="0" smtClean="0">
              <a:effectLst>
                <a:outerShdw blurRad="38100" dist="38100" dir="2700000" algn="tl">
                  <a:srgbClr val="000000">
                    <a:alpha val="43137"/>
                  </a:srgbClr>
                </a:outerShdw>
              </a:effectLst>
            </a:endParaRPr>
          </a:p>
          <a:p>
            <a:pPr marL="457200" indent="-457200">
              <a:spcBef>
                <a:spcPts val="1200"/>
              </a:spcBef>
              <a:buAutoNum type="arabicParenR"/>
            </a:pPr>
            <a:r>
              <a:rPr lang="en-US" sz="3200" b="1" dirty="0" smtClean="0">
                <a:effectLst>
                  <a:outerShdw blurRad="38100" dist="38100" dir="2700000" algn="tl">
                    <a:srgbClr val="000000">
                      <a:alpha val="43137"/>
                    </a:srgbClr>
                  </a:outerShdw>
                </a:effectLst>
              </a:rPr>
              <a:t>Virtual Fields Method (VFM)</a:t>
            </a: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baseline="30000" dirty="0">
              <a:effectLst>
                <a:outerShdw blurRad="38100" dist="38100" dir="2700000" algn="tl">
                  <a:srgbClr val="000000">
                    <a:alpha val="43137"/>
                  </a:srgbClr>
                </a:outerShdw>
              </a:effectLst>
            </a:endParaRPr>
          </a:p>
          <a:p>
            <a:pPr marL="457200" indent="-457200">
              <a:buAutoNum type="arabicParenR"/>
            </a:pP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baseline="30000" dirty="0">
              <a:effectLst>
                <a:outerShdw blurRad="38100" dist="38100" dir="2700000" algn="tl">
                  <a:srgbClr val="000000">
                    <a:alpha val="43137"/>
                  </a:srgbClr>
                </a:outerShdw>
              </a:effectLst>
            </a:endParaRPr>
          </a:p>
          <a:p>
            <a:endParaRPr lang="en-US" sz="3200" b="1" baseline="30000" dirty="0" smtClean="0">
              <a:effectLst>
                <a:outerShdw blurRad="38100" dist="38100" dir="2700000" algn="tl">
                  <a:srgbClr val="000000">
                    <a:alpha val="43137"/>
                  </a:srgbClr>
                </a:outerShdw>
              </a:effectLst>
            </a:endParaRPr>
          </a:p>
        </p:txBody>
      </p:sp>
      <p:sp>
        <p:nvSpPr>
          <p:cNvPr id="4" name="TextBox 3"/>
          <p:cNvSpPr txBox="1"/>
          <p:nvPr/>
        </p:nvSpPr>
        <p:spPr>
          <a:xfrm>
            <a:off x="1447800" y="1905000"/>
            <a:ext cx="6705600" cy="523220"/>
          </a:xfrm>
          <a:prstGeom prst="rect">
            <a:avLst/>
          </a:prstGeom>
          <a:noFill/>
        </p:spPr>
        <p:txBody>
          <a:bodyPr wrap="square" rtlCol="0">
            <a:spAutoFit/>
          </a:bodyPr>
          <a:lstStyle/>
          <a:p>
            <a:r>
              <a:rPr lang="en-US" sz="2800" dirty="0" smtClean="0"/>
              <a:t>Same as </a:t>
            </a:r>
            <a:r>
              <a:rPr lang="en-US" sz="2800" dirty="0" err="1" smtClean="0"/>
              <a:t>ringup</a:t>
            </a:r>
            <a:endParaRPr lang="en-US" sz="2800" dirty="0"/>
          </a:p>
        </p:txBody>
      </p:sp>
      <p:sp>
        <p:nvSpPr>
          <p:cNvPr id="10" name="TextBox 9"/>
          <p:cNvSpPr txBox="1"/>
          <p:nvPr/>
        </p:nvSpPr>
        <p:spPr>
          <a:xfrm>
            <a:off x="1447800" y="2905542"/>
            <a:ext cx="6705600" cy="3293209"/>
          </a:xfrm>
          <a:prstGeom prst="rect">
            <a:avLst/>
          </a:prstGeom>
          <a:noFill/>
        </p:spPr>
        <p:txBody>
          <a:bodyPr wrap="square" rtlCol="0">
            <a:spAutoFit/>
          </a:bodyPr>
          <a:lstStyle/>
          <a:p>
            <a:pPr>
              <a:spcAft>
                <a:spcPts val="1200"/>
              </a:spcAft>
            </a:pPr>
            <a:r>
              <a:rPr lang="en-US" sz="2800" dirty="0" smtClean="0"/>
              <a:t>Can apply </a:t>
            </a:r>
            <a:r>
              <a:rPr lang="en-US" sz="2800" b="1" dirty="0" smtClean="0">
                <a:solidFill>
                  <a:srgbClr val="0070C0"/>
                </a:solidFill>
              </a:rPr>
              <a:t>regular VFM </a:t>
            </a:r>
            <a:r>
              <a:rPr lang="en-US" sz="2800" dirty="0" smtClean="0"/>
              <a:t>for non-linear constitutive equations, large deformations:</a:t>
            </a:r>
          </a:p>
          <a:p>
            <a:pPr>
              <a:spcAft>
                <a:spcPts val="1200"/>
              </a:spcAft>
            </a:pPr>
            <a:endParaRPr lang="en-US" sz="2800" dirty="0" smtClean="0"/>
          </a:p>
          <a:p>
            <a:pPr>
              <a:spcAft>
                <a:spcPts val="1200"/>
              </a:spcAft>
            </a:pPr>
            <a:endParaRPr lang="en-US" sz="2800" dirty="0"/>
          </a:p>
          <a:p>
            <a:pPr>
              <a:spcAft>
                <a:spcPts val="1200"/>
              </a:spcAft>
            </a:pPr>
            <a:endParaRPr lang="en-US" sz="2800" dirty="0"/>
          </a:p>
          <a:p>
            <a:pPr>
              <a:spcAft>
                <a:spcPts val="1200"/>
              </a:spcAft>
            </a:pPr>
            <a:r>
              <a:rPr lang="en-US" sz="2800" dirty="0" smtClean="0">
                <a:solidFill>
                  <a:srgbClr val="FF0000"/>
                </a:solidFill>
                <a:effectLst>
                  <a:outerShdw blurRad="38100" dist="38100" dir="2700000" algn="tl">
                    <a:srgbClr val="000000">
                      <a:alpha val="43137"/>
                    </a:srgbClr>
                  </a:outerShdw>
                </a:effectLst>
              </a:rPr>
              <a:t>Must also include effect of adiabatic heating</a:t>
            </a:r>
            <a:endParaRPr lang="en-US" sz="2800" dirty="0">
              <a:solidFill>
                <a:srgbClr val="FF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6" name="TextBox 5"/>
              <p:cNvSpPr txBox="1"/>
              <p:nvPr/>
            </p:nvSpPr>
            <p:spPr>
              <a:xfrm>
                <a:off x="1957471" y="3921046"/>
                <a:ext cx="3681329" cy="863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𝑉</m:t>
                          </m:r>
                        </m:sub>
                        <m:sup/>
                        <m:e>
                          <m:r>
                            <a:rPr lang="en-US" sz="2400" b="1" i="1" smtClean="0">
                              <a:latin typeface="Cambria Math" panose="02040503050406030204" pitchFamily="18" charset="0"/>
                              <a:ea typeface="Cambria Math" panose="02040503050406030204" pitchFamily="18" charset="0"/>
                            </a:rPr>
                            <m:t>𝝈</m:t>
                          </m:r>
                          <m:sSup>
                            <m:sSupPr>
                              <m:ctrlPr>
                                <a:rPr lang="en-US" sz="240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𝜺</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𝑑𝑉</m:t>
                          </m:r>
                          <m:r>
                            <a:rPr lang="en-US" sz="2400" b="0" i="1" smtClean="0">
                              <a:latin typeface="Cambria Math" panose="02040503050406030204" pitchFamily="18" charset="0"/>
                              <a:ea typeface="Cambria Math" panose="02040503050406030204" pitchFamily="18" charset="0"/>
                            </a:rPr>
                            <m:t>−</m:t>
                          </m:r>
                          <m:nary>
                            <m:naryPr>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𝑆</m:t>
                              </m:r>
                            </m:sub>
                            <m:sup/>
                            <m:e>
                              <m:r>
                                <a:rPr lang="en-US" sz="2400" b="1" i="1" smtClean="0">
                                  <a:latin typeface="Cambria Math" panose="02040503050406030204" pitchFamily="18" charset="0"/>
                                  <a:ea typeface="Cambria Math" panose="02040503050406030204" pitchFamily="18" charset="0"/>
                                </a:rPr>
                                <m:t>𝑻</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𝒖</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𝑑𝑆</m:t>
                              </m:r>
                              <m:r>
                                <a:rPr lang="en-US" sz="2400" b="0" i="1" smtClean="0">
                                  <a:latin typeface="Cambria Math" panose="02040503050406030204" pitchFamily="18" charset="0"/>
                                  <a:ea typeface="Cambria Math" panose="02040503050406030204" pitchFamily="18" charset="0"/>
                                </a:rPr>
                                <m:t>=0</m:t>
                              </m:r>
                            </m:e>
                          </m:nary>
                        </m:e>
                      </m:nary>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957471" y="3921046"/>
                <a:ext cx="3681329" cy="863185"/>
              </a:xfrm>
              <a:prstGeom prst="rect">
                <a:avLst/>
              </a:prstGeom>
              <a:blipFill>
                <a:blip r:embed="rId3"/>
                <a:stretch>
                  <a:fillRect/>
                </a:stretch>
              </a:blipFill>
            </p:spPr>
            <p:txBody>
              <a:bodyPr/>
              <a:lstStyle/>
              <a:p>
                <a:r>
                  <a:rPr lang="en-US">
                    <a:noFill/>
                  </a:rPr>
                  <a:t> </a:t>
                </a:r>
              </a:p>
            </p:txBody>
          </p:sp>
        </mc:Fallback>
      </mc:AlternateContent>
      <p:sp>
        <p:nvSpPr>
          <p:cNvPr id="7" name="TextBox 6"/>
          <p:cNvSpPr txBox="1"/>
          <p:nvPr/>
        </p:nvSpPr>
        <p:spPr>
          <a:xfrm>
            <a:off x="6309688" y="4029472"/>
            <a:ext cx="2224712" cy="646331"/>
          </a:xfrm>
          <a:prstGeom prst="rect">
            <a:avLst/>
          </a:prstGeom>
          <a:noFill/>
        </p:spPr>
        <p:txBody>
          <a:bodyPr wrap="none" rtlCol="0">
            <a:spAutoFit/>
          </a:bodyPr>
          <a:lstStyle/>
          <a:p>
            <a:r>
              <a:rPr lang="en-US" b="1" i="1" dirty="0" smtClean="0">
                <a:latin typeface="Cambria Math" panose="02040503050406030204" pitchFamily="18" charset="0"/>
                <a:ea typeface="Cambria Math" panose="02040503050406030204" pitchFamily="18" charset="0"/>
              </a:rPr>
              <a:t>Bold</a:t>
            </a:r>
            <a:r>
              <a:rPr lang="en-US" dirty="0" smtClean="0">
                <a:latin typeface="Cambria Math" panose="02040503050406030204" pitchFamily="18" charset="0"/>
                <a:ea typeface="Cambria Math" panose="02040503050406030204" pitchFamily="18" charset="0"/>
              </a:rPr>
              <a:t> – vector/tensor</a:t>
            </a:r>
          </a:p>
          <a:p>
            <a:r>
              <a:rPr lang="en-US" i="1" dirty="0">
                <a:latin typeface="Cambria Math" panose="02040503050406030204" pitchFamily="18" charset="0"/>
                <a:ea typeface="Cambria Math" panose="02040503050406030204" pitchFamily="18" charset="0"/>
              </a:rPr>
              <a:t>*</a:t>
            </a:r>
            <a:r>
              <a:rPr lang="en-US" dirty="0" smtClean="0">
                <a:latin typeface="Cambria Math" panose="02040503050406030204" pitchFamily="18" charset="0"/>
                <a:ea typeface="Cambria Math" panose="02040503050406030204" pitchFamily="18" charset="0"/>
              </a:rPr>
              <a:t> - virtual quantity</a:t>
            </a:r>
            <a:endParaRPr lang="en-US" dirty="0">
              <a:latin typeface="Cambria Math" panose="02040503050406030204" pitchFamily="18" charset="0"/>
              <a:ea typeface="Cambria Math" panose="02040503050406030204" pitchFamily="18" charset="0"/>
            </a:endParaRPr>
          </a:p>
        </p:txBody>
      </p:sp>
      <p:sp>
        <p:nvSpPr>
          <p:cNvPr id="8" name="TextBox 7"/>
          <p:cNvSpPr txBox="1"/>
          <p:nvPr/>
        </p:nvSpPr>
        <p:spPr>
          <a:xfrm>
            <a:off x="1661488" y="4763869"/>
            <a:ext cx="6145080" cy="646331"/>
          </a:xfrm>
          <a:prstGeom prst="rect">
            <a:avLst/>
          </a:prstGeom>
          <a:noFill/>
        </p:spPr>
        <p:txBody>
          <a:bodyPr wrap="none" rtlCol="0">
            <a:spAutoFit/>
          </a:bodyPr>
          <a:lstStyle/>
          <a:p>
            <a:pPr marL="285750" indent="-285750">
              <a:buFont typeface="Symbol" panose="05050102010706020507" pitchFamily="18" charset="2"/>
              <a:buChar char="s"/>
            </a:pPr>
            <a:r>
              <a:rPr lang="en-US" i="1" dirty="0" smtClean="0">
                <a:latin typeface="Cambria Math" panose="02040503050406030204" pitchFamily="18" charset="0"/>
                <a:ea typeface="Cambria Math" panose="02040503050406030204" pitchFamily="18" charset="0"/>
              </a:rPr>
              <a:t> </a:t>
            </a:r>
            <a:r>
              <a:rPr lang="en-US" dirty="0" smtClean="0">
                <a:latin typeface="Cambria Math" panose="02040503050406030204" pitchFamily="18" charset="0"/>
                <a:ea typeface="Cambria Math" panose="02040503050406030204" pitchFamily="18" charset="0"/>
              </a:rPr>
              <a:t>derived from DIC strain field and constitutive parameters</a:t>
            </a:r>
            <a:endParaRPr lang="en-US" i="1" dirty="0" smtClean="0">
              <a:latin typeface="Cambria Math" panose="02040503050406030204" pitchFamily="18" charset="0"/>
              <a:ea typeface="Cambria Math" panose="02040503050406030204" pitchFamily="18" charset="0"/>
            </a:endParaRPr>
          </a:p>
          <a:p>
            <a:r>
              <a:rPr lang="en-US" b="1" i="1" dirty="0" smtClean="0">
                <a:latin typeface="Cambria Math" panose="02040503050406030204" pitchFamily="18" charset="0"/>
                <a:ea typeface="Cambria Math" panose="02040503050406030204" pitchFamily="18" charset="0"/>
              </a:rPr>
              <a:t>T</a:t>
            </a:r>
            <a:r>
              <a:rPr lang="en-US" i="1" dirty="0" smtClean="0">
                <a:latin typeface="Cambria Math" panose="02040503050406030204" pitchFamily="18" charset="0"/>
                <a:ea typeface="Cambria Math" panose="02040503050406030204" pitchFamily="18" charset="0"/>
              </a:rPr>
              <a:t>    </a:t>
            </a:r>
            <a:r>
              <a:rPr lang="en-US" dirty="0" smtClean="0">
                <a:latin typeface="Cambria Math" panose="02040503050406030204" pitchFamily="18" charset="0"/>
                <a:ea typeface="Cambria Math" panose="02040503050406030204" pitchFamily="18" charset="0"/>
              </a:rPr>
              <a:t>derived from external load-time data (if needed)</a:t>
            </a:r>
          </a:p>
        </p:txBody>
      </p:sp>
    </p:spTree>
    <p:extLst>
      <p:ext uri="{BB962C8B-B14F-4D97-AF65-F5344CB8AC3E}">
        <p14:creationId xmlns:p14="http://schemas.microsoft.com/office/powerpoint/2010/main" val="1153826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5760" y="1775460"/>
            <a:ext cx="3749040" cy="4168140"/>
          </a:xfrm>
        </p:spPr>
        <p:txBody>
          <a:bodyPr>
            <a:normAutofit/>
          </a:bodyPr>
          <a:lstStyle/>
          <a:p>
            <a:pPr marL="342900" indent="-342900">
              <a:buFont typeface="Arial" panose="020B0604020202020204" pitchFamily="34" charset="0"/>
              <a:buChar char="•"/>
            </a:pPr>
            <a:r>
              <a:rPr lang="en-US" sz="2400" dirty="0" smtClean="0"/>
              <a:t>Localized strains mean ductility depends on the gage length chosen!</a:t>
            </a:r>
          </a:p>
          <a:p>
            <a:pPr marL="342900" indent="-342900">
              <a:buFont typeface="Arial" panose="020B0604020202020204" pitchFamily="34" charset="0"/>
              <a:buChar char="•"/>
            </a:pPr>
            <a:r>
              <a:rPr lang="en-US" sz="2400" b="1" dirty="0" smtClean="0">
                <a:solidFill>
                  <a:srgbClr val="FF0000"/>
                </a:solidFill>
              </a:rPr>
              <a:t>Opportunity for inverse analysis: remove ambiguity in ductility measurement</a:t>
            </a:r>
            <a:endParaRPr lang="en-US" sz="2400" i="1" dirty="0">
              <a:solidFill>
                <a:srgbClr val="FF0000"/>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6"/>
          </p:nvPr>
        </p:nvSpPr>
        <p:spPr/>
        <p:txBody>
          <a:bodyPr/>
          <a:lstStyle/>
          <a:p>
            <a:fld id="{0624AEE6-E942-4F5C-A610-97CA4B6B6DBA}" type="slidenum">
              <a:rPr lang="en-US" smtClean="0"/>
              <a:pPr/>
              <a:t>21</a:t>
            </a:fld>
            <a:endParaRPr lang="en-US" dirty="0"/>
          </a:p>
        </p:txBody>
      </p:sp>
      <p:sp>
        <p:nvSpPr>
          <p:cNvPr id="6" name="Text Placeholder 1"/>
          <p:cNvSpPr txBox="1">
            <a:spLocks/>
          </p:cNvSpPr>
          <p:nvPr/>
        </p:nvSpPr>
        <p:spPr>
          <a:xfrm>
            <a:off x="279396" y="457200"/>
            <a:ext cx="8559804" cy="5334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Localized Necking and Fracture</a:t>
            </a:r>
            <a:endParaRPr lang="en-US" sz="32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7663" y="723900"/>
            <a:ext cx="946404" cy="1051560"/>
          </a:xfrm>
          <a:prstGeom prst="rect">
            <a:avLst/>
          </a:prstGeom>
        </p:spPr>
      </p:pic>
      <p:sp>
        <p:nvSpPr>
          <p:cNvPr id="7" name="TextBox 6"/>
          <p:cNvSpPr txBox="1"/>
          <p:nvPr/>
        </p:nvSpPr>
        <p:spPr>
          <a:xfrm>
            <a:off x="4870467" y="5187645"/>
            <a:ext cx="3816333" cy="646331"/>
          </a:xfrm>
          <a:prstGeom prst="rect">
            <a:avLst/>
          </a:prstGeom>
          <a:noFill/>
        </p:spPr>
        <p:txBody>
          <a:bodyPr wrap="square" rtlCol="0">
            <a:spAutoFit/>
          </a:bodyPr>
          <a:lstStyle/>
          <a:p>
            <a:pPr algn="ctr"/>
            <a:r>
              <a:rPr lang="en-US" b="1" i="1" dirty="0" smtClean="0">
                <a:effectLst>
                  <a:outerShdw blurRad="38100" dist="38100" dir="2700000" algn="tl">
                    <a:srgbClr val="000000">
                      <a:alpha val="43137"/>
                    </a:srgbClr>
                  </a:outerShdw>
                </a:effectLst>
              </a:rPr>
              <a:t>Analysis of the same test with three different gauge lengths (GL’s)</a:t>
            </a:r>
            <a:endParaRPr lang="en-US" b="1" i="1"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4"/>
          <a:stretch>
            <a:fillRect/>
          </a:stretch>
        </p:blipFill>
        <p:spPr>
          <a:xfrm>
            <a:off x="4492633" y="1807286"/>
            <a:ext cx="4572000" cy="3313090"/>
          </a:xfrm>
          <a:prstGeom prst="rect">
            <a:avLst/>
          </a:prstGeom>
        </p:spPr>
      </p:pic>
    </p:spTree>
    <p:extLst>
      <p:ext uri="{BB962C8B-B14F-4D97-AF65-F5344CB8AC3E}">
        <p14:creationId xmlns:p14="http://schemas.microsoft.com/office/powerpoint/2010/main" val="35086868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smtClean="0"/>
              <a:t>Localized Necking and Fracture</a:t>
            </a:r>
            <a:endParaRPr lang="en-US" sz="3200" dirty="0"/>
          </a:p>
        </p:txBody>
      </p:sp>
      <p:sp>
        <p:nvSpPr>
          <p:cNvPr id="11" name="TextBox 10"/>
          <p:cNvSpPr txBox="1"/>
          <p:nvPr/>
        </p:nvSpPr>
        <p:spPr>
          <a:xfrm>
            <a:off x="596898" y="1371600"/>
            <a:ext cx="7924800" cy="3375283"/>
          </a:xfrm>
          <a:prstGeom prst="rect">
            <a:avLst/>
          </a:prstGeom>
          <a:noFill/>
        </p:spPr>
        <p:txBody>
          <a:bodyPr wrap="square" rtlCol="0">
            <a:spAutoFit/>
          </a:bodyPr>
          <a:lstStyle/>
          <a:p>
            <a:pPr marL="457200" indent="-457200">
              <a:buAutoNum type="arabicParenR"/>
            </a:pPr>
            <a:r>
              <a:rPr lang="en-US" sz="3200" b="1" dirty="0" smtClean="0">
                <a:effectLst>
                  <a:outerShdw blurRad="38100" dist="38100" dir="2700000" algn="tl">
                    <a:srgbClr val="000000">
                      <a:alpha val="43137"/>
                    </a:srgbClr>
                  </a:outerShdw>
                </a:effectLst>
              </a:rPr>
              <a:t>FEA Method</a:t>
            </a: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dirty="0" smtClean="0">
              <a:effectLst>
                <a:outerShdw blurRad="38100" dist="38100" dir="2700000" algn="tl">
                  <a:srgbClr val="000000">
                    <a:alpha val="43137"/>
                  </a:srgbClr>
                </a:outerShdw>
              </a:effectLst>
            </a:endParaRPr>
          </a:p>
          <a:p>
            <a:pPr marL="457200" indent="-457200">
              <a:buAutoNum type="arabicParenR"/>
            </a:pPr>
            <a:endParaRPr lang="en-US" sz="3200" b="1" dirty="0" smtClean="0">
              <a:effectLst>
                <a:outerShdw blurRad="38100" dist="38100" dir="2700000" algn="tl">
                  <a:srgbClr val="000000">
                    <a:alpha val="43137"/>
                  </a:srgbClr>
                </a:outerShdw>
              </a:effectLst>
            </a:endParaRPr>
          </a:p>
          <a:p>
            <a:pPr marL="457200" indent="-457200">
              <a:buAutoNum type="arabicParenR"/>
            </a:pPr>
            <a:r>
              <a:rPr lang="en-US" sz="3200" b="1" dirty="0" smtClean="0">
                <a:effectLst>
                  <a:outerShdw blurRad="38100" dist="38100" dir="2700000" algn="tl">
                    <a:srgbClr val="000000">
                      <a:alpha val="43137"/>
                    </a:srgbClr>
                  </a:outerShdw>
                </a:effectLst>
              </a:rPr>
              <a:t>Virtual Fields Method (VFM)</a:t>
            </a: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baseline="30000" dirty="0">
              <a:effectLst>
                <a:outerShdw blurRad="38100" dist="38100" dir="2700000" algn="tl">
                  <a:srgbClr val="000000">
                    <a:alpha val="43137"/>
                  </a:srgbClr>
                </a:outerShdw>
              </a:effectLst>
            </a:endParaRPr>
          </a:p>
          <a:p>
            <a:pPr marL="457200" indent="-457200">
              <a:buAutoNum type="arabicParenR"/>
            </a:pP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baseline="30000" dirty="0">
              <a:effectLst>
                <a:outerShdw blurRad="38100" dist="38100" dir="2700000" algn="tl">
                  <a:srgbClr val="000000">
                    <a:alpha val="43137"/>
                  </a:srgbClr>
                </a:outerShdw>
              </a:effectLst>
            </a:endParaRPr>
          </a:p>
          <a:p>
            <a:endParaRPr lang="en-US" sz="3200" b="1" baseline="30000" dirty="0" smtClean="0">
              <a:effectLst>
                <a:outerShdw blurRad="38100" dist="38100" dir="2700000" algn="tl">
                  <a:srgbClr val="000000">
                    <a:alpha val="43137"/>
                  </a:srgbClr>
                </a:outerShdw>
              </a:effectLst>
            </a:endParaRPr>
          </a:p>
        </p:txBody>
      </p:sp>
      <p:sp>
        <p:nvSpPr>
          <p:cNvPr id="4" name="TextBox 3"/>
          <p:cNvSpPr txBox="1"/>
          <p:nvPr/>
        </p:nvSpPr>
        <p:spPr>
          <a:xfrm>
            <a:off x="1447800" y="1905000"/>
            <a:ext cx="6705600" cy="523220"/>
          </a:xfrm>
          <a:prstGeom prst="rect">
            <a:avLst/>
          </a:prstGeom>
          <a:noFill/>
        </p:spPr>
        <p:txBody>
          <a:bodyPr wrap="square" rtlCol="0">
            <a:spAutoFit/>
          </a:bodyPr>
          <a:lstStyle/>
          <a:p>
            <a:r>
              <a:rPr lang="en-US" sz="2800" dirty="0" smtClean="0"/>
              <a:t>Same as </a:t>
            </a:r>
            <a:r>
              <a:rPr lang="en-US" sz="2800" dirty="0" err="1" smtClean="0"/>
              <a:t>ringup</a:t>
            </a:r>
            <a:r>
              <a:rPr lang="en-US" sz="2800" dirty="0" smtClean="0"/>
              <a:t>, equilibrium deformation</a:t>
            </a:r>
            <a:endParaRPr lang="en-US" sz="2800" dirty="0"/>
          </a:p>
        </p:txBody>
      </p:sp>
      <p:sp>
        <p:nvSpPr>
          <p:cNvPr id="10" name="TextBox 9"/>
          <p:cNvSpPr txBox="1"/>
          <p:nvPr/>
        </p:nvSpPr>
        <p:spPr>
          <a:xfrm>
            <a:off x="1447800" y="3505200"/>
            <a:ext cx="6705600" cy="954107"/>
          </a:xfrm>
          <a:prstGeom prst="rect">
            <a:avLst/>
          </a:prstGeom>
          <a:noFill/>
        </p:spPr>
        <p:txBody>
          <a:bodyPr wrap="square" rtlCol="0">
            <a:spAutoFit/>
          </a:bodyPr>
          <a:lstStyle/>
          <a:p>
            <a:pPr>
              <a:spcAft>
                <a:spcPts val="1200"/>
              </a:spcAft>
            </a:pPr>
            <a:r>
              <a:rPr lang="en-US" sz="2800" dirty="0" smtClean="0"/>
              <a:t>Not possible due to the tri-axial stress state that develops in the localized necking region</a:t>
            </a:r>
            <a:endParaRPr lang="en-US" sz="2800" dirty="0"/>
          </a:p>
        </p:txBody>
      </p:sp>
    </p:spTree>
    <p:extLst>
      <p:ext uri="{BB962C8B-B14F-4D97-AF65-F5344CB8AC3E}">
        <p14:creationId xmlns:p14="http://schemas.microsoft.com/office/powerpoint/2010/main" val="12210249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3200" dirty="0" smtClean="0"/>
              <a:t>Conclusions</a:t>
            </a:r>
            <a:endParaRPr lang="en-US" sz="3200" dirty="0"/>
          </a:p>
        </p:txBody>
      </p:sp>
      <p:sp>
        <p:nvSpPr>
          <p:cNvPr id="3" name="Text Placeholder 2"/>
          <p:cNvSpPr>
            <a:spLocks noGrp="1"/>
          </p:cNvSpPr>
          <p:nvPr>
            <p:ph type="body" sz="quarter" idx="15"/>
          </p:nvPr>
        </p:nvSpPr>
        <p:spPr>
          <a:xfrm>
            <a:off x="-228600" y="1219200"/>
            <a:ext cx="8991600" cy="5029200"/>
          </a:xfrm>
        </p:spPr>
        <p:txBody>
          <a:bodyPr>
            <a:noAutofit/>
          </a:bodyPr>
          <a:lstStyle/>
          <a:p>
            <a:pPr marL="1028700" lvl="1">
              <a:lnSpc>
                <a:spcPct val="120000"/>
              </a:lnSpc>
              <a:spcBef>
                <a:spcPts val="1200"/>
              </a:spcBef>
              <a:spcAft>
                <a:spcPts val="600"/>
              </a:spcAft>
            </a:pPr>
            <a:r>
              <a:rPr lang="en-US" sz="2400" dirty="0" smtClean="0"/>
              <a:t>We consider opportunities for inverse analysis in dynamic tensile testing of sheet materials at NIST</a:t>
            </a:r>
          </a:p>
          <a:p>
            <a:pPr marL="1485900" lvl="2">
              <a:lnSpc>
                <a:spcPct val="120000"/>
              </a:lnSpc>
              <a:spcBef>
                <a:spcPts val="0"/>
              </a:spcBef>
            </a:pPr>
            <a:r>
              <a:rPr lang="en-US" sz="2000" i="1" dirty="0" smtClean="0"/>
              <a:t>Interested in getting more value out of experimental data</a:t>
            </a:r>
            <a:endParaRPr lang="en-US" sz="2000" i="1" dirty="0"/>
          </a:p>
          <a:p>
            <a:pPr marL="1028700" lvl="1">
              <a:lnSpc>
                <a:spcPct val="120000"/>
              </a:lnSpc>
              <a:spcBef>
                <a:spcPts val="1200"/>
              </a:spcBef>
              <a:spcAft>
                <a:spcPts val="600"/>
              </a:spcAft>
            </a:pPr>
            <a:r>
              <a:rPr lang="en-US" sz="2400" dirty="0" smtClean="0"/>
              <a:t>FEA-based vs. VFM/</a:t>
            </a:r>
            <a:r>
              <a:rPr lang="en-US" sz="2400" dirty="0" err="1" smtClean="0"/>
              <a:t>dVFM</a:t>
            </a:r>
            <a:endParaRPr lang="en-US" sz="2400" dirty="0"/>
          </a:p>
          <a:p>
            <a:pPr marL="1485900" lvl="2">
              <a:lnSpc>
                <a:spcPct val="120000"/>
              </a:lnSpc>
              <a:spcBef>
                <a:spcPts val="0"/>
              </a:spcBef>
            </a:pPr>
            <a:r>
              <a:rPr lang="en-US" sz="2000" b="1" i="1" dirty="0" smtClean="0"/>
              <a:t>FEA-based</a:t>
            </a:r>
          </a:p>
          <a:p>
            <a:pPr marL="1885950" lvl="3">
              <a:lnSpc>
                <a:spcPct val="120000"/>
              </a:lnSpc>
              <a:spcBef>
                <a:spcPts val="0"/>
              </a:spcBef>
            </a:pPr>
            <a:r>
              <a:rPr lang="en-US" sz="2000" i="1" u="sng" dirty="0" smtClean="0"/>
              <a:t>Advantages</a:t>
            </a:r>
            <a:r>
              <a:rPr lang="en-US" sz="2000" i="1" dirty="0" smtClean="0"/>
              <a:t> – flexibility, easy dissemination of results</a:t>
            </a:r>
          </a:p>
          <a:p>
            <a:pPr marL="1885950" lvl="3">
              <a:lnSpc>
                <a:spcPct val="120000"/>
              </a:lnSpc>
              <a:spcBef>
                <a:spcPts val="0"/>
              </a:spcBef>
            </a:pPr>
            <a:r>
              <a:rPr lang="en-US" sz="2000" i="1" u="sng" dirty="0" smtClean="0"/>
              <a:t>Disadvantages</a:t>
            </a:r>
            <a:r>
              <a:rPr lang="en-US" sz="2000" i="1" dirty="0" smtClean="0"/>
              <a:t> – computational cost, complexity</a:t>
            </a:r>
          </a:p>
          <a:p>
            <a:pPr marL="1485900" lvl="2">
              <a:lnSpc>
                <a:spcPct val="120000"/>
              </a:lnSpc>
              <a:spcBef>
                <a:spcPts val="0"/>
              </a:spcBef>
            </a:pPr>
            <a:r>
              <a:rPr lang="en-US" sz="2000" b="1" i="1" dirty="0" smtClean="0"/>
              <a:t>VFM/</a:t>
            </a:r>
            <a:r>
              <a:rPr lang="en-US" sz="2000" b="1" i="1" dirty="0" err="1" smtClean="0"/>
              <a:t>dVFM</a:t>
            </a:r>
            <a:endParaRPr lang="en-US" sz="2000" b="1" i="1" dirty="0" smtClean="0"/>
          </a:p>
          <a:p>
            <a:pPr marL="1885950" lvl="3">
              <a:lnSpc>
                <a:spcPct val="120000"/>
              </a:lnSpc>
              <a:spcBef>
                <a:spcPts val="0"/>
              </a:spcBef>
            </a:pPr>
            <a:r>
              <a:rPr lang="en-US" sz="2000" i="1" u="sng" dirty="0" smtClean="0"/>
              <a:t>Advantages</a:t>
            </a:r>
            <a:r>
              <a:rPr lang="en-US" sz="2000" i="1" dirty="0" smtClean="0"/>
              <a:t>: simplicity (elegance), speed, accuracy</a:t>
            </a:r>
          </a:p>
          <a:p>
            <a:pPr marL="1885950" lvl="3">
              <a:lnSpc>
                <a:spcPct val="120000"/>
              </a:lnSpc>
              <a:spcBef>
                <a:spcPts val="0"/>
              </a:spcBef>
            </a:pPr>
            <a:r>
              <a:rPr lang="en-US" sz="2000" i="1" u="sng" dirty="0" smtClean="0"/>
              <a:t>Disadvantages</a:t>
            </a:r>
            <a:r>
              <a:rPr lang="en-US" sz="2000" i="1" dirty="0" smtClean="0"/>
              <a:t>: limitation to plane strain, for </a:t>
            </a:r>
            <a:r>
              <a:rPr lang="en-US" sz="2000" i="1" dirty="0" err="1" smtClean="0"/>
              <a:t>dVFM</a:t>
            </a:r>
            <a:r>
              <a:rPr lang="en-US" sz="2000" i="1" dirty="0" smtClean="0"/>
              <a:t> – balance camera speed with displacement noise</a:t>
            </a:r>
          </a:p>
          <a:p>
            <a:pPr marL="1885950" lvl="3">
              <a:lnSpc>
                <a:spcPct val="120000"/>
              </a:lnSpc>
              <a:spcBef>
                <a:spcPts val="0"/>
              </a:spcBef>
            </a:pPr>
            <a:r>
              <a:rPr lang="en-US" sz="2000" i="1" dirty="0" smtClean="0"/>
              <a:t>Better leveraged through different test method design</a:t>
            </a:r>
          </a:p>
          <a:p>
            <a:pPr marL="1485900" lvl="2">
              <a:lnSpc>
                <a:spcPct val="120000"/>
              </a:lnSpc>
              <a:spcBef>
                <a:spcPts val="0"/>
              </a:spcBef>
            </a:pPr>
            <a:endParaRPr lang="en-US" sz="2000" i="1" dirty="0" smtClean="0"/>
          </a:p>
        </p:txBody>
      </p:sp>
    </p:spTree>
    <p:extLst>
      <p:ext uri="{BB962C8B-B14F-4D97-AF65-F5344CB8AC3E}">
        <p14:creationId xmlns:p14="http://schemas.microsoft.com/office/powerpoint/2010/main" val="14153246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3200" dirty="0" smtClean="0"/>
              <a:t>Conclusions</a:t>
            </a:r>
            <a:endParaRPr lang="en-US" sz="3200" dirty="0"/>
          </a:p>
        </p:txBody>
      </p:sp>
      <p:sp>
        <p:nvSpPr>
          <p:cNvPr id="3" name="Text Placeholder 2"/>
          <p:cNvSpPr>
            <a:spLocks noGrp="1"/>
          </p:cNvSpPr>
          <p:nvPr>
            <p:ph type="body" sz="quarter" idx="15"/>
          </p:nvPr>
        </p:nvSpPr>
        <p:spPr>
          <a:xfrm>
            <a:off x="-304800" y="1219200"/>
            <a:ext cx="9067800" cy="4953000"/>
          </a:xfrm>
        </p:spPr>
        <p:txBody>
          <a:bodyPr>
            <a:noAutofit/>
          </a:bodyPr>
          <a:lstStyle/>
          <a:p>
            <a:pPr marL="1028700" lvl="1">
              <a:lnSpc>
                <a:spcPct val="120000"/>
              </a:lnSpc>
              <a:spcBef>
                <a:spcPts val="1200"/>
              </a:spcBef>
              <a:spcAft>
                <a:spcPts val="600"/>
              </a:spcAft>
            </a:pPr>
            <a:r>
              <a:rPr lang="en-US" sz="2400" dirty="0" smtClean="0"/>
              <a:t>New Data Dissemination Paradigm?</a:t>
            </a:r>
          </a:p>
          <a:p>
            <a:pPr marL="1485900" lvl="2">
              <a:lnSpc>
                <a:spcPct val="120000"/>
              </a:lnSpc>
              <a:spcBef>
                <a:spcPts val="1200"/>
              </a:spcBef>
              <a:spcAft>
                <a:spcPts val="600"/>
              </a:spcAft>
            </a:pPr>
            <a:r>
              <a:rPr lang="en-US" sz="2000" i="1" dirty="0" smtClean="0"/>
              <a:t>Rather than (or in addition to) disseminating values of constitutive parameters determined from test data, we provide only the raw data:</a:t>
            </a:r>
          </a:p>
          <a:p>
            <a:pPr marL="1885950" lvl="3">
              <a:lnSpc>
                <a:spcPct val="120000"/>
              </a:lnSpc>
              <a:spcBef>
                <a:spcPts val="1200"/>
              </a:spcBef>
              <a:spcAft>
                <a:spcPts val="600"/>
              </a:spcAft>
            </a:pPr>
            <a:r>
              <a:rPr lang="en-US" sz="2000" i="1" dirty="0" smtClean="0"/>
              <a:t>Geometry data</a:t>
            </a:r>
          </a:p>
          <a:p>
            <a:pPr marL="1885950" lvl="3">
              <a:lnSpc>
                <a:spcPct val="120000"/>
              </a:lnSpc>
              <a:spcBef>
                <a:spcPts val="1200"/>
              </a:spcBef>
              <a:spcAft>
                <a:spcPts val="600"/>
              </a:spcAft>
            </a:pPr>
            <a:r>
              <a:rPr lang="en-US" sz="2000" i="1" dirty="0" smtClean="0"/>
              <a:t>DIC &amp; strain gage data</a:t>
            </a:r>
          </a:p>
          <a:p>
            <a:pPr marL="1885950" lvl="3">
              <a:lnSpc>
                <a:spcPct val="120000"/>
              </a:lnSpc>
              <a:spcBef>
                <a:spcPts val="1200"/>
              </a:spcBef>
              <a:spcAft>
                <a:spcPts val="600"/>
              </a:spcAft>
            </a:pPr>
            <a:r>
              <a:rPr lang="en-US" sz="2000" i="1" dirty="0" smtClean="0"/>
              <a:t>Other relevant boundary condition data</a:t>
            </a:r>
          </a:p>
          <a:p>
            <a:pPr marL="1485900" lvl="2">
              <a:lnSpc>
                <a:spcPct val="120000"/>
              </a:lnSpc>
              <a:spcBef>
                <a:spcPts val="1200"/>
              </a:spcBef>
              <a:spcAft>
                <a:spcPts val="600"/>
              </a:spcAft>
            </a:pPr>
            <a:r>
              <a:rPr lang="en-US" sz="2000" i="1" dirty="0" smtClean="0"/>
              <a:t>Experimentalists concentrate on data quality, modelers/users apply their favorite method to obtain the information they need from the data</a:t>
            </a:r>
          </a:p>
          <a:p>
            <a:pPr marL="1885950" lvl="3">
              <a:lnSpc>
                <a:spcPct val="120000"/>
              </a:lnSpc>
              <a:spcBef>
                <a:spcPts val="1200"/>
              </a:spcBef>
              <a:spcAft>
                <a:spcPts val="600"/>
              </a:spcAft>
            </a:pPr>
            <a:endParaRPr lang="en-US" sz="2000" i="1" dirty="0" smtClean="0"/>
          </a:p>
          <a:p>
            <a:pPr marL="1485900" lvl="2">
              <a:lnSpc>
                <a:spcPct val="120000"/>
              </a:lnSpc>
              <a:spcBef>
                <a:spcPts val="0"/>
              </a:spcBef>
            </a:pPr>
            <a:endParaRPr lang="en-US" sz="2000" i="1" dirty="0" smtClean="0"/>
          </a:p>
        </p:txBody>
      </p:sp>
    </p:spTree>
    <p:extLst>
      <p:ext uri="{BB962C8B-B14F-4D97-AF65-F5344CB8AC3E}">
        <p14:creationId xmlns:p14="http://schemas.microsoft.com/office/powerpoint/2010/main" val="292151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1066800"/>
          </a:xfrm>
        </p:spPr>
        <p:txBody>
          <a:bodyPr/>
          <a:lstStyle/>
          <a:p>
            <a:r>
              <a:rPr lang="en-US" sz="3200" dirty="0" smtClean="0"/>
              <a:t>Acceleration Noise at 90 </a:t>
            </a:r>
            <a:r>
              <a:rPr lang="en-US" sz="3200" dirty="0" err="1" smtClean="0"/>
              <a:t>kfps</a:t>
            </a:r>
            <a:endParaRPr lang="en-US" sz="3200" dirty="0"/>
          </a:p>
        </p:txBody>
      </p:sp>
      <p:sp>
        <p:nvSpPr>
          <p:cNvPr id="3" name="TextBox 2"/>
          <p:cNvSpPr txBox="1"/>
          <p:nvPr/>
        </p:nvSpPr>
        <p:spPr>
          <a:xfrm>
            <a:off x="1282698" y="5266750"/>
            <a:ext cx="6553200" cy="1015663"/>
          </a:xfrm>
          <a:prstGeom prst="rect">
            <a:avLst/>
          </a:prstGeom>
          <a:noFill/>
        </p:spPr>
        <p:txBody>
          <a:bodyPr wrap="square" rtlCol="0">
            <a:spAutoFit/>
          </a:bodyPr>
          <a:lstStyle/>
          <a:p>
            <a:r>
              <a:rPr lang="en-US" sz="2000" dirty="0" smtClean="0"/>
              <a:t>Post-deformation noise is increased by real vibration in the sample. Vibrations during initial acceleration are also possible, may confound force estimation.</a:t>
            </a:r>
            <a:endParaRPr lang="en-US" sz="2000" dirty="0"/>
          </a:p>
        </p:txBody>
      </p:sp>
      <p:pic>
        <p:nvPicPr>
          <p:cNvPr id="5" name="Picture 4"/>
          <p:cNvPicPr>
            <a:picLocks noChangeAspect="1"/>
          </p:cNvPicPr>
          <p:nvPr/>
        </p:nvPicPr>
        <p:blipFill>
          <a:blip r:embed="rId3"/>
          <a:stretch>
            <a:fillRect/>
          </a:stretch>
        </p:blipFill>
        <p:spPr>
          <a:xfrm>
            <a:off x="3733800" y="1849377"/>
            <a:ext cx="4572000" cy="331164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981200"/>
            <a:ext cx="3728029" cy="2790160"/>
          </a:xfrm>
          <a:prstGeom prst="rect">
            <a:avLst/>
          </a:prstGeom>
        </p:spPr>
      </p:pic>
      <p:sp>
        <p:nvSpPr>
          <p:cNvPr id="13" name="TextBox 12"/>
          <p:cNvSpPr txBox="1"/>
          <p:nvPr/>
        </p:nvSpPr>
        <p:spPr>
          <a:xfrm>
            <a:off x="2656436" y="1391495"/>
            <a:ext cx="1498604" cy="646331"/>
          </a:xfrm>
          <a:prstGeom prst="rect">
            <a:avLst/>
          </a:prstGeom>
          <a:noFill/>
        </p:spPr>
        <p:txBody>
          <a:bodyPr wrap="square" rtlCol="0">
            <a:spAutoFit/>
          </a:bodyPr>
          <a:lstStyle/>
          <a:p>
            <a:pPr algn="ctr"/>
            <a:r>
              <a:rPr lang="en-US" dirty="0" smtClean="0"/>
              <a:t>Displacement [mm]</a:t>
            </a:r>
            <a:endParaRPr lang="en-US" dirty="0"/>
          </a:p>
        </p:txBody>
      </p:sp>
      <p:grpSp>
        <p:nvGrpSpPr>
          <p:cNvPr id="8" name="Group 7"/>
          <p:cNvGrpSpPr/>
          <p:nvPr/>
        </p:nvGrpSpPr>
        <p:grpSpPr>
          <a:xfrm>
            <a:off x="4302414" y="2362200"/>
            <a:ext cx="1752600" cy="914400"/>
            <a:chOff x="4302414" y="2362200"/>
            <a:chExt cx="1752600" cy="914400"/>
          </a:xfrm>
        </p:grpSpPr>
        <p:sp>
          <p:nvSpPr>
            <p:cNvPr id="6" name="TextBox 5"/>
            <p:cNvSpPr txBox="1"/>
            <p:nvPr/>
          </p:nvSpPr>
          <p:spPr>
            <a:xfrm>
              <a:off x="4302414" y="2362200"/>
              <a:ext cx="1752600" cy="646331"/>
            </a:xfrm>
            <a:prstGeom prst="rect">
              <a:avLst/>
            </a:prstGeom>
            <a:noFill/>
          </p:spPr>
          <p:txBody>
            <a:bodyPr wrap="square" rtlCol="0">
              <a:spAutoFit/>
            </a:bodyPr>
            <a:lstStyle/>
            <a:p>
              <a:r>
                <a:rPr lang="en-US" dirty="0" smtClean="0"/>
                <a:t>Low noise prior to deformation</a:t>
              </a:r>
            </a:p>
          </p:txBody>
        </p:sp>
        <p:sp>
          <p:nvSpPr>
            <p:cNvPr id="7" name="Rectangle 6"/>
            <p:cNvSpPr/>
            <p:nvPr/>
          </p:nvSpPr>
          <p:spPr>
            <a:xfrm>
              <a:off x="4559298" y="2942884"/>
              <a:ext cx="1495716" cy="333716"/>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7010400" y="2296553"/>
            <a:ext cx="1981200" cy="980047"/>
            <a:chOff x="7010400" y="2296553"/>
            <a:chExt cx="1981200" cy="980047"/>
          </a:xfrm>
        </p:grpSpPr>
        <p:sp>
          <p:nvSpPr>
            <p:cNvPr id="14" name="TextBox 13"/>
            <p:cNvSpPr txBox="1"/>
            <p:nvPr/>
          </p:nvSpPr>
          <p:spPr>
            <a:xfrm>
              <a:off x="7162800" y="2296553"/>
              <a:ext cx="1828800" cy="646331"/>
            </a:xfrm>
            <a:prstGeom prst="rect">
              <a:avLst/>
            </a:prstGeom>
            <a:noFill/>
          </p:spPr>
          <p:txBody>
            <a:bodyPr wrap="square" rtlCol="0">
              <a:spAutoFit/>
            </a:bodyPr>
            <a:lstStyle/>
            <a:p>
              <a:r>
                <a:rPr lang="en-US" dirty="0" smtClean="0"/>
                <a:t>Higher noise post-deformation</a:t>
              </a:r>
            </a:p>
          </p:txBody>
        </p:sp>
        <p:sp>
          <p:nvSpPr>
            <p:cNvPr id="15" name="Rectangle 14"/>
            <p:cNvSpPr/>
            <p:nvPr/>
          </p:nvSpPr>
          <p:spPr>
            <a:xfrm>
              <a:off x="7010400" y="2942884"/>
              <a:ext cx="451429" cy="333716"/>
            </a:xfrm>
            <a:prstGeom prst="rect">
              <a:avLst/>
            </a:prstGeom>
            <a:solidFill>
              <a:srgbClr val="FFC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229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712204" cy="533400"/>
          </a:xfrm>
        </p:spPr>
        <p:txBody>
          <a:bodyPr/>
          <a:lstStyle/>
          <a:p>
            <a:r>
              <a:rPr lang="en-US" sz="3200" dirty="0" smtClean="0"/>
              <a:t>High Speed Digital Image Correlation</a:t>
            </a:r>
            <a:endParaRPr lang="en-US" sz="3200" dirty="0"/>
          </a:p>
          <a:p>
            <a:endParaRPr lang="en-US" sz="3200" dirty="0"/>
          </a:p>
        </p:txBody>
      </p:sp>
      <p:sp>
        <p:nvSpPr>
          <p:cNvPr id="3" name="Text Placeholder 2"/>
          <p:cNvSpPr>
            <a:spLocks noGrp="1"/>
          </p:cNvSpPr>
          <p:nvPr>
            <p:ph type="body" sz="quarter" idx="15"/>
          </p:nvPr>
        </p:nvSpPr>
        <p:spPr>
          <a:xfrm>
            <a:off x="381000" y="1600200"/>
            <a:ext cx="4648200" cy="4276130"/>
          </a:xfrm>
        </p:spPr>
        <p:txBody>
          <a:bodyPr>
            <a:noAutofit/>
          </a:bodyPr>
          <a:lstStyle/>
          <a:p>
            <a:pPr marL="342900" indent="-342900">
              <a:buFont typeface="Arial" panose="020B0604020202020204" pitchFamily="34" charset="0"/>
              <a:buChar char="•"/>
            </a:pPr>
            <a:r>
              <a:rPr lang="en-US" sz="2000" dirty="0" smtClean="0"/>
              <a:t>Stereo (3D) DIC Measurements</a:t>
            </a:r>
          </a:p>
          <a:p>
            <a:pPr marL="1085850" lvl="1" indent="-342900"/>
            <a:r>
              <a:rPr lang="en-US" sz="2000" dirty="0" smtClean="0"/>
              <a:t>Dual cameras</a:t>
            </a:r>
          </a:p>
          <a:p>
            <a:pPr marL="1085850" lvl="1" indent="-342900"/>
            <a:r>
              <a:rPr lang="en-US" sz="2000" dirty="0" smtClean="0"/>
              <a:t>90k to 180k frames/second</a:t>
            </a:r>
          </a:p>
          <a:p>
            <a:pPr marL="1085850" lvl="1" indent="-342900"/>
            <a:r>
              <a:rPr lang="en-US" sz="2000" dirty="0"/>
              <a:t>1 microsecond electronic </a:t>
            </a:r>
            <a:r>
              <a:rPr lang="en-US" sz="2000" dirty="0" smtClean="0"/>
              <a:t>shutter</a:t>
            </a:r>
            <a:endParaRPr lang="en-US" sz="2000" dirty="0"/>
          </a:p>
          <a:p>
            <a:pPr marL="342900" indent="-342900">
              <a:buFont typeface="Arial" panose="020B0604020202020204" pitchFamily="34" charset="0"/>
              <a:buChar char="•"/>
            </a:pPr>
            <a:r>
              <a:rPr lang="en-US" sz="2000" dirty="0" smtClean="0"/>
              <a:t>2D DIC Measurements</a:t>
            </a:r>
            <a:endParaRPr lang="en-US" sz="2000" dirty="0"/>
          </a:p>
          <a:p>
            <a:pPr marL="1085850" lvl="1" indent="-342900"/>
            <a:r>
              <a:rPr lang="en-US" sz="2000" dirty="0" smtClean="0"/>
              <a:t>Single camera</a:t>
            </a:r>
          </a:p>
          <a:p>
            <a:pPr marL="1085850" lvl="1" indent="-342900"/>
            <a:r>
              <a:rPr lang="en-US" sz="2000" dirty="0" smtClean="0"/>
              <a:t>500k frames/second</a:t>
            </a:r>
          </a:p>
          <a:p>
            <a:pPr marL="342900" indent="-342900">
              <a:buFont typeface="Arial" panose="020B0604020202020204" pitchFamily="34" charset="0"/>
              <a:buChar char="•"/>
            </a:pPr>
            <a:r>
              <a:rPr lang="en-US" sz="2000" dirty="0" smtClean="0"/>
              <a:t>Lighting: High intensity flash</a:t>
            </a:r>
          </a:p>
          <a:p>
            <a:pPr marL="1085850" lvl="1" indent="-342900"/>
            <a:r>
              <a:rPr lang="en-US" sz="2000" dirty="0" smtClean="0"/>
              <a:t>125 W-s, 1.5 </a:t>
            </a:r>
            <a:r>
              <a:rPr lang="en-US" sz="2000" dirty="0" err="1" smtClean="0"/>
              <a:t>ms</a:t>
            </a:r>
            <a:r>
              <a:rPr lang="en-US" sz="2000" dirty="0" smtClean="0"/>
              <a:t> duration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426" y="1676400"/>
            <a:ext cx="1828800" cy="3200400"/>
          </a:xfrm>
          <a:prstGeom prst="rect">
            <a:avLst/>
          </a:prstGeom>
        </p:spPr>
      </p:pic>
      <p:sp>
        <p:nvSpPr>
          <p:cNvPr id="5" name="TextBox 4"/>
          <p:cNvSpPr txBox="1"/>
          <p:nvPr/>
        </p:nvSpPr>
        <p:spPr>
          <a:xfrm>
            <a:off x="5669526" y="4953000"/>
            <a:ext cx="2514600" cy="923330"/>
          </a:xfrm>
          <a:prstGeom prst="rect">
            <a:avLst/>
          </a:prstGeom>
          <a:noFill/>
        </p:spPr>
        <p:txBody>
          <a:bodyPr wrap="square" rtlCol="0">
            <a:spAutoFit/>
          </a:bodyPr>
          <a:lstStyle/>
          <a:p>
            <a:pPr algn="ctr"/>
            <a:r>
              <a:rPr lang="en-US" dirty="0" smtClean="0"/>
              <a:t>Air Force Target image captured under experimental conditions</a:t>
            </a:r>
          </a:p>
        </p:txBody>
      </p:sp>
    </p:spTree>
    <p:extLst>
      <p:ext uri="{BB962C8B-B14F-4D97-AF65-F5344CB8AC3E}">
        <p14:creationId xmlns:p14="http://schemas.microsoft.com/office/powerpoint/2010/main" val="3540755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smtClean="0"/>
              <a:t>Accelerations from Central Differencing</a:t>
            </a:r>
            <a:endParaRPr lang="en-US" sz="3200" dirty="0"/>
          </a:p>
        </p:txBody>
      </p:sp>
      <p:sp>
        <p:nvSpPr>
          <p:cNvPr id="11" name="TextBox 10"/>
          <p:cNvSpPr txBox="1"/>
          <p:nvPr/>
        </p:nvSpPr>
        <p:spPr>
          <a:xfrm>
            <a:off x="533400" y="1649750"/>
            <a:ext cx="7924800" cy="3375283"/>
          </a:xfrm>
          <a:prstGeom prst="rect">
            <a:avLst/>
          </a:prstGeom>
          <a:noFill/>
        </p:spPr>
        <p:txBody>
          <a:bodyPr wrap="square" rtlCol="0">
            <a:spAutoFit/>
          </a:bodyPr>
          <a:lstStyle/>
          <a:p>
            <a:pPr marL="457200" indent="-457200">
              <a:buAutoNum type="arabicParenR"/>
            </a:pPr>
            <a:r>
              <a:rPr lang="en-US" sz="3200" b="1" dirty="0" smtClean="0">
                <a:effectLst>
                  <a:outerShdw blurRad="38100" dist="38100" dir="2700000" algn="tl">
                    <a:srgbClr val="000000">
                      <a:alpha val="43137"/>
                    </a:srgbClr>
                  </a:outerShdw>
                </a:effectLst>
              </a:rPr>
              <a:t>Order h</a:t>
            </a:r>
            <a:r>
              <a:rPr lang="en-US" sz="3200" b="1" baseline="30000" dirty="0" smtClean="0">
                <a:effectLst>
                  <a:outerShdw blurRad="38100" dist="38100" dir="2700000" algn="tl">
                    <a:srgbClr val="000000">
                      <a:alpha val="43137"/>
                    </a:srgbClr>
                  </a:outerShdw>
                </a:effectLst>
              </a:rPr>
              <a:t>2</a:t>
            </a:r>
          </a:p>
          <a:p>
            <a:pPr marL="457200" indent="-457200">
              <a:buAutoNum type="arabicParenR"/>
            </a:pPr>
            <a:endParaRPr lang="en-US" sz="3200" b="1" dirty="0">
              <a:effectLst>
                <a:outerShdw blurRad="38100" dist="38100" dir="2700000" algn="tl">
                  <a:srgbClr val="000000">
                    <a:alpha val="43137"/>
                  </a:srgbClr>
                </a:outerShdw>
              </a:effectLst>
            </a:endParaRPr>
          </a:p>
          <a:p>
            <a:pPr marL="457200" indent="-457200">
              <a:buAutoNum type="arabicParenR"/>
            </a:pPr>
            <a:endParaRPr lang="en-US" sz="3200" b="1" dirty="0" smtClean="0">
              <a:effectLst>
                <a:outerShdw blurRad="38100" dist="38100" dir="2700000" algn="tl">
                  <a:srgbClr val="000000">
                    <a:alpha val="43137"/>
                  </a:srgbClr>
                </a:outerShdw>
              </a:effectLst>
            </a:endParaRPr>
          </a:p>
          <a:p>
            <a:pPr marL="457200" indent="-457200">
              <a:buAutoNum type="arabicParenR"/>
            </a:pPr>
            <a:r>
              <a:rPr lang="en-US" sz="3200" b="1" dirty="0" smtClean="0">
                <a:effectLst>
                  <a:outerShdw blurRad="38100" dist="38100" dir="2700000" algn="tl">
                    <a:srgbClr val="000000">
                      <a:alpha val="43137"/>
                    </a:srgbClr>
                  </a:outerShdw>
                </a:effectLst>
              </a:rPr>
              <a:t>Order h</a:t>
            </a:r>
            <a:r>
              <a:rPr lang="en-US" sz="3200" b="1" baseline="30000" dirty="0" smtClean="0">
                <a:effectLst>
                  <a:outerShdw blurRad="38100" dist="38100" dir="2700000" algn="tl">
                    <a:srgbClr val="000000">
                      <a:alpha val="43137"/>
                    </a:srgbClr>
                  </a:outerShdw>
                </a:effectLst>
              </a:rPr>
              <a:t>4</a:t>
            </a:r>
          </a:p>
          <a:p>
            <a:pPr marL="457200" indent="-457200">
              <a:buAutoNum type="arabicParenR"/>
            </a:pPr>
            <a:endParaRPr lang="en-US" sz="3200" b="1" baseline="30000" dirty="0">
              <a:effectLst>
                <a:outerShdw blurRad="38100" dist="38100" dir="2700000" algn="tl">
                  <a:srgbClr val="000000">
                    <a:alpha val="43137"/>
                  </a:srgbClr>
                </a:outerShdw>
              </a:effectLst>
            </a:endParaRPr>
          </a:p>
          <a:p>
            <a:pPr marL="457200" indent="-457200">
              <a:buAutoNum type="arabicParenR"/>
            </a:pP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baseline="30000" dirty="0">
              <a:effectLst>
                <a:outerShdw blurRad="38100" dist="38100" dir="2700000" algn="tl">
                  <a:srgbClr val="000000">
                    <a:alpha val="43137"/>
                  </a:srgbClr>
                </a:outerShdw>
              </a:effectLst>
            </a:endParaRPr>
          </a:p>
          <a:p>
            <a:endParaRPr lang="en-US" sz="3200" b="1" baseline="30000" dirty="0" smtClean="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8" name="TextBox 7"/>
              <p:cNvSpPr txBox="1"/>
              <p:nvPr/>
            </p:nvSpPr>
            <p:spPr>
              <a:xfrm>
                <a:off x="1612902" y="2259350"/>
                <a:ext cx="3623107" cy="554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e>
                          </m:d>
                          <m:r>
                            <a:rPr lang="en-US" b="0" i="1" smtClean="0">
                              <a:latin typeface="Cambria Math" panose="02040503050406030204" pitchFamily="18" charset="0"/>
                            </a:rPr>
                            <m:t>−2</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612902" y="2259350"/>
                <a:ext cx="3623107" cy="55438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155702" y="3917275"/>
                <a:ext cx="6904390" cy="554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+2</m:t>
                              </m:r>
                              <m:r>
                                <a:rPr lang="en-US" i="1">
                                  <a:latin typeface="Cambria Math" panose="02040503050406030204" pitchFamily="18" charset="0"/>
                                </a:rPr>
                                <m:t>h</m:t>
                              </m:r>
                            </m:e>
                          </m:d>
                          <m:r>
                            <a:rPr lang="en-US" b="0" i="1" smtClean="0">
                              <a:latin typeface="Cambria Math" panose="02040503050406030204" pitchFamily="18" charset="0"/>
                            </a:rPr>
                            <m:t>+16</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e>
                          </m:d>
                          <m:r>
                            <a:rPr lang="en-US" b="0" i="1" smtClean="0">
                              <a:latin typeface="Cambria Math" panose="02040503050406030204" pitchFamily="18" charset="0"/>
                            </a:rPr>
                            <m:t>−30</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+16</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−2</m:t>
                              </m:r>
                              <m:r>
                                <a:rPr lang="en-US" i="1">
                                  <a:latin typeface="Cambria Math" panose="02040503050406030204" pitchFamily="18" charset="0"/>
                                </a:rPr>
                                <m:t>h</m:t>
                              </m:r>
                            </m:e>
                          </m:d>
                        </m:num>
                        <m:den>
                          <m:r>
                            <a:rPr lang="en-US" i="1">
                              <a:latin typeface="Cambria Math" panose="02040503050406030204" pitchFamily="18" charset="0"/>
                            </a:rPr>
                            <m:t>12</m:t>
                          </m:r>
                          <m:sSup>
                            <m:sSupPr>
                              <m:ctrlPr>
                                <a:rPr lang="en-US"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155702" y="3917275"/>
                <a:ext cx="6904390" cy="554383"/>
              </a:xfrm>
              <a:prstGeom prst="rect">
                <a:avLst/>
              </a:prstGeom>
              <a:blipFill>
                <a:blip r:embed="rId4"/>
                <a:stretch>
                  <a:fillRect/>
                </a:stretch>
              </a:blipFill>
            </p:spPr>
            <p:txBody>
              <a:bodyPr/>
              <a:lstStyle/>
              <a:p>
                <a:r>
                  <a:rPr lang="en-US">
                    <a:noFill/>
                  </a:rPr>
                  <a:t> </a:t>
                </a:r>
              </a:p>
            </p:txBody>
          </p:sp>
        </mc:Fallback>
      </mc:AlternateContent>
      <p:sp>
        <p:nvSpPr>
          <p:cNvPr id="12" name="TextBox 11"/>
          <p:cNvSpPr txBox="1"/>
          <p:nvPr/>
        </p:nvSpPr>
        <p:spPr>
          <a:xfrm>
            <a:off x="5499102" y="2290513"/>
            <a:ext cx="2039341" cy="523220"/>
          </a:xfrm>
          <a:prstGeom prst="rect">
            <a:avLst/>
          </a:prstGeom>
          <a:noFill/>
        </p:spPr>
        <p:txBody>
          <a:bodyPr wrap="none" rtlCol="0">
            <a:spAutoFit/>
          </a:bodyPr>
          <a:lstStyle/>
          <a:p>
            <a:r>
              <a:rPr lang="en-US" sz="2800" dirty="0" smtClean="0"/>
              <a:t>3 time steps </a:t>
            </a:r>
            <a:endParaRPr lang="en-US" sz="2800" dirty="0"/>
          </a:p>
        </p:txBody>
      </p:sp>
      <p:sp>
        <p:nvSpPr>
          <p:cNvPr id="13" name="TextBox 12"/>
          <p:cNvSpPr txBox="1"/>
          <p:nvPr/>
        </p:nvSpPr>
        <p:spPr>
          <a:xfrm>
            <a:off x="3898902" y="4582180"/>
            <a:ext cx="1957587" cy="523220"/>
          </a:xfrm>
          <a:prstGeom prst="rect">
            <a:avLst/>
          </a:prstGeom>
          <a:noFill/>
        </p:spPr>
        <p:txBody>
          <a:bodyPr wrap="none" rtlCol="0">
            <a:spAutoFit/>
          </a:bodyPr>
          <a:lstStyle/>
          <a:p>
            <a:r>
              <a:rPr lang="en-US" sz="2800" dirty="0" smtClean="0"/>
              <a:t>5 time steps</a:t>
            </a:r>
            <a:endParaRPr lang="en-US" sz="2800" dirty="0"/>
          </a:p>
        </p:txBody>
      </p:sp>
    </p:spTree>
    <p:extLst>
      <p:ext uri="{BB962C8B-B14F-4D97-AF65-F5344CB8AC3E}">
        <p14:creationId xmlns:p14="http://schemas.microsoft.com/office/powerpoint/2010/main" val="1656916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83640" y="1889303"/>
            <a:ext cx="4572000" cy="3318076"/>
          </a:xfrm>
          <a:prstGeom prst="rect">
            <a:avLst/>
          </a:prstGeom>
        </p:spPr>
      </p:pic>
      <p:sp>
        <p:nvSpPr>
          <p:cNvPr id="2" name="Text Placeholder 1"/>
          <p:cNvSpPr>
            <a:spLocks noGrp="1"/>
          </p:cNvSpPr>
          <p:nvPr>
            <p:ph type="body" sz="quarter" idx="14"/>
          </p:nvPr>
        </p:nvSpPr>
        <p:spPr>
          <a:xfrm>
            <a:off x="279396" y="457200"/>
            <a:ext cx="8559804" cy="533400"/>
          </a:xfrm>
        </p:spPr>
        <p:txBody>
          <a:bodyPr/>
          <a:lstStyle/>
          <a:p>
            <a:r>
              <a:rPr lang="en-US" sz="3200" dirty="0" err="1" smtClean="0"/>
              <a:t>Ringup</a:t>
            </a:r>
            <a:r>
              <a:rPr lang="en-US" sz="3200" dirty="0" smtClean="0"/>
              <a:t>: 3D DIC on Sample (90k frames/s)</a:t>
            </a:r>
            <a:endParaRPr lang="en-US" sz="3200" dirty="0"/>
          </a:p>
        </p:txBody>
      </p:sp>
      <p:sp>
        <p:nvSpPr>
          <p:cNvPr id="7" name="TextBox 6"/>
          <p:cNvSpPr txBox="1"/>
          <p:nvPr/>
        </p:nvSpPr>
        <p:spPr>
          <a:xfrm>
            <a:off x="977898" y="5207379"/>
            <a:ext cx="7162800" cy="830997"/>
          </a:xfrm>
          <a:prstGeom prst="rect">
            <a:avLst/>
          </a:prstGeom>
          <a:noFill/>
        </p:spPr>
        <p:txBody>
          <a:bodyPr wrap="square" rtlCol="0">
            <a:spAutoFit/>
          </a:bodyPr>
          <a:lstStyle/>
          <a:p>
            <a:pPr algn="ctr"/>
            <a:r>
              <a:rPr lang="en-US" sz="2400" dirty="0" smtClean="0"/>
              <a:t>Increasing the order of the derivative approximation (h</a:t>
            </a:r>
            <a:r>
              <a:rPr lang="en-US" sz="2400" baseline="30000" dirty="0" smtClean="0"/>
              <a:t>2</a:t>
            </a:r>
            <a:r>
              <a:rPr lang="en-US" sz="2400" dirty="0" smtClean="0"/>
              <a:t> to h</a:t>
            </a:r>
            <a:r>
              <a:rPr lang="en-US" sz="2400" baseline="30000" dirty="0" smtClean="0"/>
              <a:t>4</a:t>
            </a:r>
            <a:r>
              <a:rPr lang="en-US" sz="2400" dirty="0" smtClean="0"/>
              <a:t>) also has little effect</a:t>
            </a:r>
            <a:endParaRPr lang="en-US" sz="24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053427"/>
            <a:ext cx="3728029" cy="2790160"/>
          </a:xfrm>
          <a:prstGeom prst="rect">
            <a:avLst/>
          </a:prstGeom>
        </p:spPr>
      </p:pic>
      <p:sp>
        <p:nvSpPr>
          <p:cNvPr id="4" name="TextBox 3"/>
          <p:cNvSpPr txBox="1"/>
          <p:nvPr/>
        </p:nvSpPr>
        <p:spPr>
          <a:xfrm>
            <a:off x="2885036" y="1463722"/>
            <a:ext cx="1498604" cy="646331"/>
          </a:xfrm>
          <a:prstGeom prst="rect">
            <a:avLst/>
          </a:prstGeom>
          <a:noFill/>
        </p:spPr>
        <p:txBody>
          <a:bodyPr wrap="square" rtlCol="0">
            <a:spAutoFit/>
          </a:bodyPr>
          <a:lstStyle/>
          <a:p>
            <a:pPr algn="ctr"/>
            <a:r>
              <a:rPr lang="en-US" dirty="0" smtClean="0"/>
              <a:t>Displacement [mm]</a:t>
            </a:r>
            <a:endParaRPr lang="en-US" dirty="0"/>
          </a:p>
        </p:txBody>
      </p:sp>
      <p:sp>
        <p:nvSpPr>
          <p:cNvPr id="9" name="TextBox 8"/>
          <p:cNvSpPr txBox="1"/>
          <p:nvPr/>
        </p:nvSpPr>
        <p:spPr>
          <a:xfrm>
            <a:off x="1130298" y="990600"/>
            <a:ext cx="7162800" cy="461665"/>
          </a:xfrm>
          <a:prstGeom prst="rect">
            <a:avLst/>
          </a:prstGeom>
          <a:noFill/>
        </p:spPr>
        <p:txBody>
          <a:bodyPr wrap="square" rtlCol="0">
            <a:spAutoFit/>
          </a:bodyPr>
          <a:lstStyle/>
          <a:p>
            <a:pPr algn="ctr"/>
            <a:r>
              <a:rPr lang="en-US" sz="2400" dirty="0" smtClean="0"/>
              <a:t>Effect of Order of Central Differencing </a:t>
            </a:r>
            <a:endParaRPr lang="en-US" sz="2400" dirty="0"/>
          </a:p>
        </p:txBody>
      </p:sp>
      <p:sp>
        <p:nvSpPr>
          <p:cNvPr id="6" name="TextBox 5"/>
          <p:cNvSpPr txBox="1"/>
          <p:nvPr/>
        </p:nvSpPr>
        <p:spPr>
          <a:xfrm>
            <a:off x="5105400" y="2096778"/>
            <a:ext cx="1011815" cy="369332"/>
          </a:xfrm>
          <a:prstGeom prst="rect">
            <a:avLst/>
          </a:prstGeom>
          <a:noFill/>
        </p:spPr>
        <p:txBody>
          <a:bodyPr wrap="none" rtlCol="0">
            <a:spAutoFit/>
          </a:bodyPr>
          <a:lstStyle/>
          <a:p>
            <a:r>
              <a:rPr lang="en-US" dirty="0" smtClean="0"/>
              <a:t>DIC 15x3</a:t>
            </a:r>
            <a:endParaRPr lang="en-US" dirty="0"/>
          </a:p>
        </p:txBody>
      </p:sp>
      <p:sp>
        <p:nvSpPr>
          <p:cNvPr id="10" name="TextBox 9"/>
          <p:cNvSpPr txBox="1"/>
          <p:nvPr/>
        </p:nvSpPr>
        <p:spPr>
          <a:xfrm>
            <a:off x="152400" y="3085075"/>
            <a:ext cx="1065933" cy="584775"/>
          </a:xfrm>
          <a:prstGeom prst="rect">
            <a:avLst/>
          </a:prstGeom>
          <a:noFill/>
        </p:spPr>
        <p:txBody>
          <a:bodyPr wrap="none" rtlCol="0">
            <a:spAutoFit/>
          </a:bodyPr>
          <a:lstStyle/>
          <a:p>
            <a:r>
              <a:rPr lang="en-US" sz="1600" dirty="0" smtClean="0">
                <a:solidFill>
                  <a:srgbClr val="0070C0"/>
                </a:solidFill>
              </a:rPr>
              <a:t>Correlated</a:t>
            </a:r>
          </a:p>
          <a:p>
            <a:r>
              <a:rPr lang="en-US" sz="1600" dirty="0" smtClean="0">
                <a:solidFill>
                  <a:srgbClr val="0070C0"/>
                </a:solidFill>
              </a:rPr>
              <a:t>Region</a:t>
            </a:r>
            <a:endParaRPr lang="en-US" sz="1600" dirty="0">
              <a:solidFill>
                <a:srgbClr val="0070C0"/>
              </a:solidFill>
            </a:endParaRPr>
          </a:p>
        </p:txBody>
      </p:sp>
      <p:cxnSp>
        <p:nvCxnSpPr>
          <p:cNvPr id="11" name="Straight Arrow Connector 10"/>
          <p:cNvCxnSpPr/>
          <p:nvPr/>
        </p:nvCxnSpPr>
        <p:spPr>
          <a:xfrm>
            <a:off x="936171" y="3477143"/>
            <a:ext cx="533400" cy="228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0188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7797804" cy="533400"/>
          </a:xfrm>
        </p:spPr>
        <p:txBody>
          <a:bodyPr/>
          <a:lstStyle/>
          <a:p>
            <a:r>
              <a:rPr lang="en-US" sz="3200" dirty="0" smtClean="0"/>
              <a:t>New Structural Materials for Automotive </a:t>
            </a:r>
            <a:r>
              <a:rPr lang="en-US" sz="3200" dirty="0" err="1" smtClean="0"/>
              <a:t>Lightweighting</a:t>
            </a:r>
            <a:endParaRPr lang="en-US" sz="3200" dirty="0"/>
          </a:p>
        </p:txBody>
      </p:sp>
      <p:sp>
        <p:nvSpPr>
          <p:cNvPr id="3" name="Text Placeholder 2"/>
          <p:cNvSpPr>
            <a:spLocks noGrp="1"/>
          </p:cNvSpPr>
          <p:nvPr>
            <p:ph type="body" sz="quarter" idx="15"/>
          </p:nvPr>
        </p:nvSpPr>
        <p:spPr>
          <a:xfrm>
            <a:off x="365760" y="1749552"/>
            <a:ext cx="8168640" cy="4422648"/>
          </a:xfrm>
        </p:spPr>
        <p:txBody>
          <a:bodyPr>
            <a:normAutofit/>
          </a:bodyPr>
          <a:lstStyle/>
          <a:p>
            <a:pPr marL="342900" indent="-342900">
              <a:spcBef>
                <a:spcPts val="1200"/>
              </a:spcBef>
              <a:spcAft>
                <a:spcPts val="600"/>
              </a:spcAft>
              <a:buFont typeface="Arial" panose="020B0604020202020204" pitchFamily="34" charset="0"/>
              <a:buChar char="•"/>
            </a:pPr>
            <a:r>
              <a:rPr lang="en-US" sz="2400" dirty="0" smtClean="0"/>
              <a:t>Corporate Average Fuel Economy (CAFE) targets motivate vehicle weight reduction by introducing </a:t>
            </a:r>
            <a:r>
              <a:rPr lang="en-US" sz="2400" dirty="0" smtClean="0">
                <a:effectLst>
                  <a:outerShdw blurRad="38100" dist="38100" dir="2700000" algn="tl">
                    <a:srgbClr val="000000">
                      <a:alpha val="43137"/>
                    </a:srgbClr>
                  </a:outerShdw>
                </a:effectLst>
              </a:rPr>
              <a:t>new, high strength </a:t>
            </a:r>
            <a:r>
              <a:rPr lang="en-US" sz="2400" dirty="0">
                <a:effectLst>
                  <a:outerShdw blurRad="38100" dist="38100" dir="2700000" algn="tl">
                    <a:srgbClr val="000000">
                      <a:alpha val="43137"/>
                    </a:srgbClr>
                  </a:outerShdw>
                </a:effectLst>
              </a:rPr>
              <a:t>structural </a:t>
            </a:r>
            <a:r>
              <a:rPr lang="en-US" sz="2400" dirty="0" smtClean="0">
                <a:effectLst>
                  <a:outerShdw blurRad="38100" dist="38100" dir="2700000" algn="tl">
                    <a:srgbClr val="000000">
                      <a:alpha val="43137"/>
                    </a:srgbClr>
                  </a:outerShdw>
                </a:effectLst>
              </a:rPr>
              <a:t>materials</a:t>
            </a:r>
          </a:p>
          <a:p>
            <a:pPr marL="1085850" lvl="1" indent="-342900">
              <a:spcBef>
                <a:spcPts val="0"/>
              </a:spcBef>
              <a:spcAft>
                <a:spcPts val="600"/>
              </a:spcAft>
            </a:pPr>
            <a:r>
              <a:rPr lang="en-US" sz="2200" i="1" dirty="0" smtClean="0"/>
              <a:t>Advanced high strength steels (AHSS)</a:t>
            </a:r>
            <a:r>
              <a:rPr lang="en-US" sz="2200" dirty="0" smtClean="0"/>
              <a:t>, aluminum &amp; magnesium alloys, fiber-reinforced polymers</a:t>
            </a:r>
            <a:endParaRPr lang="en-US" sz="2200" dirty="0"/>
          </a:p>
          <a:p>
            <a:pPr marL="342900" indent="-342900">
              <a:spcBef>
                <a:spcPts val="1200"/>
              </a:spcBef>
              <a:spcAft>
                <a:spcPts val="600"/>
              </a:spcAft>
              <a:buFont typeface="Arial" panose="020B0604020202020204" pitchFamily="34" charset="0"/>
              <a:buChar char="•"/>
            </a:pPr>
            <a:r>
              <a:rPr lang="en-US" sz="2400" b="1" dirty="0" smtClean="0">
                <a:solidFill>
                  <a:srgbClr val="7030A0"/>
                </a:solidFill>
              </a:rPr>
              <a:t>Crashworthiness of lighter vehicles is an issue</a:t>
            </a:r>
          </a:p>
          <a:p>
            <a:pPr marL="1085850" lvl="1" indent="-342900">
              <a:spcBef>
                <a:spcPts val="0"/>
              </a:spcBef>
              <a:spcAft>
                <a:spcPts val="600"/>
              </a:spcAft>
            </a:pPr>
            <a:r>
              <a:rPr lang="en-US" sz="2200" dirty="0"/>
              <a:t>Vehicle engineering &amp; </a:t>
            </a:r>
            <a:r>
              <a:rPr lang="en-US" sz="2200" i="1" dirty="0">
                <a:effectLst>
                  <a:outerShdw blurRad="38100" dist="38100" dir="2700000" algn="tl">
                    <a:srgbClr val="000000">
                      <a:alpha val="43137"/>
                    </a:srgbClr>
                  </a:outerShdw>
                </a:effectLst>
              </a:rPr>
              <a:t>material performance</a:t>
            </a:r>
          </a:p>
          <a:p>
            <a:pPr marL="342900" indent="-342900">
              <a:spcBef>
                <a:spcPts val="1200"/>
              </a:spcBef>
              <a:spcAft>
                <a:spcPts val="600"/>
              </a:spcAft>
              <a:buFont typeface="Arial" panose="020B0604020202020204" pitchFamily="34" charset="0"/>
              <a:buChar char="•"/>
            </a:pPr>
            <a:r>
              <a:rPr lang="en-US" sz="2400" b="1" dirty="0" smtClean="0">
                <a:solidFill>
                  <a:srgbClr val="FF0000"/>
                </a:solidFill>
              </a:rPr>
              <a:t>High strain rate behavior of new materials must be measured</a:t>
            </a:r>
            <a:endParaRPr lang="en-US" sz="2400" b="1" i="1" dirty="0" smtClean="0">
              <a:solidFill>
                <a:srgbClr val="FF0000"/>
              </a:solidFill>
            </a:endParaRPr>
          </a:p>
          <a:p>
            <a:pPr marL="342900" indent="-34290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6829787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5" y="457200"/>
            <a:ext cx="7945645" cy="533400"/>
          </a:xfrm>
        </p:spPr>
        <p:txBody>
          <a:bodyPr/>
          <a:lstStyle/>
          <a:p>
            <a:r>
              <a:rPr lang="en-US" sz="3200" dirty="0" smtClean="0"/>
              <a:t>NIST Tension </a:t>
            </a:r>
            <a:r>
              <a:rPr lang="en-US" sz="3200" dirty="0" err="1" smtClean="0"/>
              <a:t>Kolsky</a:t>
            </a:r>
            <a:r>
              <a:rPr lang="en-US" sz="3200" dirty="0" smtClean="0"/>
              <a:t> Bar</a:t>
            </a:r>
            <a:endParaRPr lang="en-US" sz="3200" dirty="0"/>
          </a:p>
        </p:txBody>
      </p:sp>
      <p:sp>
        <p:nvSpPr>
          <p:cNvPr id="4" name="Rectangle 3"/>
          <p:cNvSpPr/>
          <p:nvPr/>
        </p:nvSpPr>
        <p:spPr>
          <a:xfrm>
            <a:off x="3587987" y="2162177"/>
            <a:ext cx="3099136" cy="186676"/>
          </a:xfrm>
          <a:prstGeom prst="rect">
            <a:avLst/>
          </a:prstGeom>
          <a:gradFill flip="none" rotWithShape="1">
            <a:gsLst>
              <a:gs pos="0">
                <a:schemeClr val="accent1">
                  <a:tint val="66000"/>
                  <a:satMod val="160000"/>
                </a:schemeClr>
              </a:gs>
              <a:gs pos="30000">
                <a:schemeClr val="accent1">
                  <a:tint val="44500"/>
                  <a:satMod val="160000"/>
                </a:schemeClr>
              </a:gs>
              <a:gs pos="52000">
                <a:schemeClr val="accent1">
                  <a:tint val="23500"/>
                  <a:satMod val="1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060643" y="2170134"/>
            <a:ext cx="1707949" cy="178719"/>
          </a:xfrm>
          <a:prstGeom prst="rect">
            <a:avLst/>
          </a:prstGeom>
          <a:gradFill flip="none" rotWithShape="1">
            <a:gsLst>
              <a:gs pos="0">
                <a:schemeClr val="accent1">
                  <a:tint val="66000"/>
                  <a:satMod val="160000"/>
                </a:schemeClr>
              </a:gs>
              <a:gs pos="30000">
                <a:schemeClr val="accent1">
                  <a:tint val="44500"/>
                  <a:satMod val="160000"/>
                </a:schemeClr>
              </a:gs>
              <a:gs pos="52000">
                <a:schemeClr val="accent1">
                  <a:tint val="23500"/>
                  <a:satMod val="1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48838" y="2590024"/>
            <a:ext cx="2355452" cy="584775"/>
          </a:xfrm>
          <a:prstGeom prst="rect">
            <a:avLst/>
          </a:prstGeom>
          <a:noFill/>
        </p:spPr>
        <p:txBody>
          <a:bodyPr wrap="none" rtlCol="0">
            <a:spAutoFit/>
          </a:bodyPr>
          <a:lstStyle/>
          <a:p>
            <a:pPr algn="ctr"/>
            <a:r>
              <a:rPr lang="en-US" sz="1600" b="1" dirty="0" smtClean="0"/>
              <a:t>Launch Barrel</a:t>
            </a:r>
          </a:p>
          <a:p>
            <a:pPr algn="ctr"/>
            <a:r>
              <a:rPr lang="en-US" sz="1600" dirty="0" smtClean="0"/>
              <a:t>(Steel, 26 mm OD, mm ID)</a:t>
            </a:r>
            <a:endParaRPr lang="en-US" sz="1600" dirty="0"/>
          </a:p>
        </p:txBody>
      </p:sp>
      <p:sp>
        <p:nvSpPr>
          <p:cNvPr id="7" name="Rectangle 6"/>
          <p:cNvSpPr/>
          <p:nvPr/>
        </p:nvSpPr>
        <p:spPr>
          <a:xfrm>
            <a:off x="6674563" y="2232655"/>
            <a:ext cx="380496" cy="45719"/>
          </a:xfrm>
          <a:prstGeom prst="rect">
            <a:avLst/>
          </a:prstGeom>
          <a:gradFill flip="none" rotWithShape="1">
            <a:gsLst>
              <a:gs pos="0">
                <a:schemeClr val="accent1">
                  <a:tint val="66000"/>
                  <a:satMod val="160000"/>
                </a:schemeClr>
              </a:gs>
              <a:gs pos="30000">
                <a:schemeClr val="accent1">
                  <a:tint val="44500"/>
                  <a:satMod val="160000"/>
                </a:schemeClr>
              </a:gs>
              <a:gs pos="52000">
                <a:schemeClr val="accent1">
                  <a:tint val="23500"/>
                  <a:satMod val="1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89524" y="2570734"/>
            <a:ext cx="1850185" cy="584775"/>
          </a:xfrm>
          <a:prstGeom prst="rect">
            <a:avLst/>
          </a:prstGeom>
          <a:noFill/>
        </p:spPr>
        <p:txBody>
          <a:bodyPr wrap="none" rtlCol="0">
            <a:spAutoFit/>
          </a:bodyPr>
          <a:lstStyle/>
          <a:p>
            <a:pPr algn="ctr"/>
            <a:r>
              <a:rPr lang="en-US" sz="1600" b="1" dirty="0" smtClean="0"/>
              <a:t>Transmission Bar</a:t>
            </a:r>
          </a:p>
          <a:p>
            <a:pPr algn="ctr"/>
            <a:r>
              <a:rPr lang="en-US" sz="1600" dirty="0" smtClean="0"/>
              <a:t>(Aluminum, 20 mm)</a:t>
            </a:r>
            <a:endParaRPr lang="en-US" sz="1600" dirty="0"/>
          </a:p>
        </p:txBody>
      </p:sp>
      <p:sp>
        <p:nvSpPr>
          <p:cNvPr id="9" name="Rectangle 8"/>
          <p:cNvSpPr/>
          <p:nvPr/>
        </p:nvSpPr>
        <p:spPr>
          <a:xfrm>
            <a:off x="319838" y="2063744"/>
            <a:ext cx="3099136" cy="383541"/>
          </a:xfrm>
          <a:prstGeom prst="rect">
            <a:avLst/>
          </a:prstGeom>
          <a:gradFill flip="none" rotWithShape="1">
            <a:gsLst>
              <a:gs pos="0">
                <a:schemeClr val="accent1">
                  <a:tint val="66000"/>
                  <a:satMod val="160000"/>
                </a:schemeClr>
              </a:gs>
              <a:gs pos="30000">
                <a:schemeClr val="accent1">
                  <a:tint val="44500"/>
                  <a:satMod val="160000"/>
                </a:schemeClr>
              </a:gs>
              <a:gs pos="52000">
                <a:schemeClr val="accent1">
                  <a:tint val="23500"/>
                  <a:satMod val="1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96874" y="2063743"/>
            <a:ext cx="148931" cy="383542"/>
          </a:xfrm>
          <a:prstGeom prst="rect">
            <a:avLst/>
          </a:prstGeom>
          <a:gradFill flip="none" rotWithShape="1">
            <a:gsLst>
              <a:gs pos="0">
                <a:schemeClr val="accent1">
                  <a:tint val="66000"/>
                  <a:satMod val="160000"/>
                </a:schemeClr>
              </a:gs>
              <a:gs pos="30000">
                <a:schemeClr val="accent1">
                  <a:tint val="44500"/>
                  <a:satMod val="160000"/>
                </a:schemeClr>
              </a:gs>
              <a:gs pos="52000">
                <a:schemeClr val="accent1">
                  <a:tint val="23500"/>
                  <a:satMod val="1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p:cNvSpPr/>
          <p:nvPr/>
        </p:nvSpPr>
        <p:spPr>
          <a:xfrm rot="5400000">
            <a:off x="3459940" y="2132820"/>
            <a:ext cx="387629" cy="241302"/>
          </a:xfrm>
          <a:prstGeom prst="trapezoid">
            <a:avLst>
              <a:gd name="adj" fmla="val 43949"/>
            </a:avLst>
          </a:prstGeom>
          <a:gradFill flip="none" rotWithShape="1">
            <a:gsLst>
              <a:gs pos="0">
                <a:schemeClr val="accent1">
                  <a:tint val="66000"/>
                  <a:satMod val="160000"/>
                </a:schemeClr>
              </a:gs>
              <a:gs pos="30000">
                <a:schemeClr val="accent1">
                  <a:tint val="44500"/>
                  <a:satMod val="160000"/>
                </a:schemeClr>
              </a:gs>
              <a:gs pos="52000">
                <a:schemeClr val="accent1">
                  <a:tint val="23500"/>
                  <a:satMod val="16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164982" y="2565778"/>
            <a:ext cx="1945148" cy="1077218"/>
          </a:xfrm>
          <a:prstGeom prst="rect">
            <a:avLst/>
          </a:prstGeom>
          <a:noFill/>
        </p:spPr>
        <p:txBody>
          <a:bodyPr wrap="none" rtlCol="0">
            <a:spAutoFit/>
          </a:bodyPr>
          <a:lstStyle/>
          <a:p>
            <a:pPr algn="ctr"/>
            <a:r>
              <a:rPr lang="en-US" sz="1600" b="1" dirty="0" smtClean="0"/>
              <a:t>Incident Bar</a:t>
            </a:r>
          </a:p>
          <a:p>
            <a:pPr algn="ctr"/>
            <a:r>
              <a:rPr lang="en-US" sz="1600" dirty="0" smtClean="0"/>
              <a:t>(Steel, 26 mm OD)</a:t>
            </a:r>
          </a:p>
          <a:p>
            <a:pPr algn="ctr"/>
            <a:r>
              <a:rPr lang="en-US" sz="1600" dirty="0" smtClean="0"/>
              <a:t>Impedance Matched </a:t>
            </a:r>
          </a:p>
          <a:p>
            <a:pPr algn="ctr"/>
            <a:r>
              <a:rPr lang="en-US" sz="1600" dirty="0" smtClean="0"/>
              <a:t>to Launch Barrel</a:t>
            </a:r>
            <a:endParaRPr lang="en-US" sz="1600" dirty="0"/>
          </a:p>
        </p:txBody>
      </p:sp>
      <p:sp>
        <p:nvSpPr>
          <p:cNvPr id="13" name="TextBox 12"/>
          <p:cNvSpPr txBox="1"/>
          <p:nvPr/>
        </p:nvSpPr>
        <p:spPr>
          <a:xfrm>
            <a:off x="3745735" y="1371600"/>
            <a:ext cx="978665" cy="584775"/>
          </a:xfrm>
          <a:prstGeom prst="rect">
            <a:avLst/>
          </a:prstGeom>
          <a:noFill/>
        </p:spPr>
        <p:txBody>
          <a:bodyPr wrap="none" rtlCol="0">
            <a:spAutoFit/>
          </a:bodyPr>
          <a:lstStyle/>
          <a:p>
            <a:pPr algn="ctr"/>
            <a:r>
              <a:rPr lang="en-US" sz="1600" dirty="0" smtClean="0"/>
              <a:t>Threaded</a:t>
            </a:r>
          </a:p>
          <a:p>
            <a:pPr algn="ctr"/>
            <a:r>
              <a:rPr lang="en-US" sz="1600" dirty="0" smtClean="0"/>
              <a:t>Coupler</a:t>
            </a:r>
          </a:p>
        </p:txBody>
      </p:sp>
      <p:cxnSp>
        <p:nvCxnSpPr>
          <p:cNvPr id="14" name="Straight Arrow Connector 13"/>
          <p:cNvCxnSpPr>
            <a:endCxn id="11" idx="1"/>
          </p:cNvCxnSpPr>
          <p:nvPr/>
        </p:nvCxnSpPr>
        <p:spPr>
          <a:xfrm flipH="1">
            <a:off x="3653755" y="1819333"/>
            <a:ext cx="161837" cy="29334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455371" y="1524000"/>
            <a:ext cx="818879" cy="584775"/>
          </a:xfrm>
          <a:prstGeom prst="rect">
            <a:avLst/>
          </a:prstGeom>
          <a:noFill/>
        </p:spPr>
        <p:txBody>
          <a:bodyPr wrap="none" rtlCol="0">
            <a:spAutoFit/>
          </a:bodyPr>
          <a:lstStyle/>
          <a:p>
            <a:pPr algn="ctr"/>
            <a:r>
              <a:rPr lang="en-US" sz="1600" dirty="0" smtClean="0"/>
              <a:t>Tension</a:t>
            </a:r>
          </a:p>
          <a:p>
            <a:pPr algn="ctr"/>
            <a:r>
              <a:rPr lang="en-US" sz="1600" dirty="0" smtClean="0"/>
              <a:t>Sample</a:t>
            </a:r>
            <a:endParaRPr lang="en-US" sz="1600" dirty="0"/>
          </a:p>
        </p:txBody>
      </p:sp>
      <p:grpSp>
        <p:nvGrpSpPr>
          <p:cNvPr id="16" name="Group 15"/>
          <p:cNvGrpSpPr/>
          <p:nvPr/>
        </p:nvGrpSpPr>
        <p:grpSpPr>
          <a:xfrm>
            <a:off x="2713318" y="2148052"/>
            <a:ext cx="949874" cy="210837"/>
            <a:chOff x="1295400" y="3929904"/>
            <a:chExt cx="949874" cy="210837"/>
          </a:xfrm>
        </p:grpSpPr>
        <p:sp>
          <p:nvSpPr>
            <p:cNvPr id="17" name="Rectangle 16"/>
            <p:cNvSpPr/>
            <p:nvPr/>
          </p:nvSpPr>
          <p:spPr>
            <a:xfrm>
              <a:off x="1295400" y="3978832"/>
              <a:ext cx="949874" cy="121340"/>
            </a:xfrm>
            <a:prstGeom prst="rect">
              <a:avLst/>
            </a:prstGeom>
            <a:gradFill flip="none" rotWithShape="1">
              <a:gsLst>
                <a:gs pos="0">
                  <a:schemeClr val="accent1">
                    <a:tint val="66000"/>
                    <a:satMod val="160000"/>
                  </a:schemeClr>
                </a:gs>
                <a:gs pos="30000">
                  <a:schemeClr val="accent1">
                    <a:tint val="44500"/>
                    <a:satMod val="160000"/>
                  </a:schemeClr>
                </a:gs>
                <a:gs pos="52000">
                  <a:schemeClr val="accent1">
                    <a:tint val="23500"/>
                    <a:satMod val="160000"/>
                  </a:schemeClr>
                </a:gs>
              </a:gsLst>
              <a:lin ang="5400000" scaled="0"/>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371600" y="3938262"/>
              <a:ext cx="45719" cy="202479"/>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747477" y="3934083"/>
              <a:ext cx="45719" cy="202479"/>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123354" y="3929904"/>
              <a:ext cx="45719" cy="202479"/>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Flowchart: Process 20"/>
          <p:cNvSpPr/>
          <p:nvPr/>
        </p:nvSpPr>
        <p:spPr>
          <a:xfrm>
            <a:off x="319838" y="2181450"/>
            <a:ext cx="1957131" cy="137160"/>
          </a:xfrm>
          <a:prstGeom prst="flowChartProcess">
            <a:avLst/>
          </a:prstGeom>
          <a:ln>
            <a:noFill/>
          </a:ln>
          <a:effectLst>
            <a:glow rad="1397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815" y="3508734"/>
            <a:ext cx="3104290" cy="2328218"/>
          </a:xfrm>
          <a:prstGeom prst="rect">
            <a:avLst/>
          </a:prstGeom>
        </p:spPr>
      </p:pic>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7999" t="23212" r="22000" b="23239"/>
          <a:stretch/>
        </p:blipFill>
        <p:spPr>
          <a:xfrm>
            <a:off x="5083771" y="3758443"/>
            <a:ext cx="2743200" cy="1828800"/>
          </a:xfrm>
          <a:prstGeom prst="rect">
            <a:avLst/>
          </a:prstGeom>
        </p:spPr>
      </p:pic>
      <p:sp>
        <p:nvSpPr>
          <p:cNvPr id="23" name="TextBox 22"/>
          <p:cNvSpPr txBox="1"/>
          <p:nvPr/>
        </p:nvSpPr>
        <p:spPr>
          <a:xfrm>
            <a:off x="5056682" y="5587243"/>
            <a:ext cx="2791918" cy="707886"/>
          </a:xfrm>
          <a:prstGeom prst="rect">
            <a:avLst/>
          </a:prstGeom>
          <a:noFill/>
        </p:spPr>
        <p:txBody>
          <a:bodyPr wrap="none" rtlCol="0">
            <a:spAutoFit/>
          </a:bodyPr>
          <a:lstStyle/>
          <a:p>
            <a:pPr algn="ctr"/>
            <a:r>
              <a:rPr lang="en-US" sz="2000" i="1" dirty="0" smtClean="0"/>
              <a:t>Tension Sample and Grip </a:t>
            </a:r>
          </a:p>
          <a:p>
            <a:pPr algn="ctr"/>
            <a:r>
              <a:rPr lang="en-US" sz="2000" i="1" dirty="0" smtClean="0"/>
              <a:t>(Grip is 20 mm in </a:t>
            </a:r>
            <a:r>
              <a:rPr lang="en-US" sz="2000" i="1" dirty="0" err="1" smtClean="0"/>
              <a:t>dia</a:t>
            </a:r>
            <a:r>
              <a:rPr lang="en-US" sz="2000" i="1" dirty="0" smtClean="0"/>
              <a:t>)</a:t>
            </a:r>
            <a:endParaRPr lang="en-US" sz="2000" i="1" dirty="0"/>
          </a:p>
        </p:txBody>
      </p:sp>
    </p:spTree>
    <p:extLst>
      <p:ext uri="{BB962C8B-B14F-4D97-AF65-F5344CB8AC3E}">
        <p14:creationId xmlns:p14="http://schemas.microsoft.com/office/powerpoint/2010/main" val="333203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11111E-6 -2.22222E-6 L -0.25 -2.22222E-6 " pathEditMode="relative" rAng="0" ptsTypes="AA">
                                      <p:cBhvr>
                                        <p:cTn id="6" dur="2000" fill="hold"/>
                                        <p:tgtEl>
                                          <p:spTgt spid="16"/>
                                        </p:tgtEl>
                                        <p:attrNameLst>
                                          <p:attrName>ppt_x</p:attrName>
                                          <p:attrName>ppt_y</p:attrName>
                                        </p:attrNameLst>
                                      </p:cBhvr>
                                      <p:rCtr x="-12500" y="0"/>
                                    </p:animMotion>
                                  </p:childTnLst>
                                </p:cTn>
                              </p:par>
                            </p:childTnLst>
                          </p:cTn>
                        </p:par>
                        <p:par>
                          <p:cTn id="7" fill="hold">
                            <p:stCondLst>
                              <p:cond delay="2000"/>
                            </p:stCondLst>
                            <p:childTnLst>
                              <p:par>
                                <p:cTn id="8" presetID="10" presetClass="exit" presetSubtype="0" fill="hold" nodeType="after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childTnLst>
                          </p:cTn>
                        </p:par>
                        <p:par>
                          <p:cTn id="11" fill="hold">
                            <p:stCondLst>
                              <p:cond delay="2500"/>
                            </p:stCondLst>
                            <p:childTnLst>
                              <p:par>
                                <p:cTn id="12" presetID="22" presetClass="entr" presetSubtype="8"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par>
                          <p:cTn id="15" fill="hold">
                            <p:stCondLst>
                              <p:cond delay="3000"/>
                            </p:stCondLst>
                            <p:childTnLst>
                              <p:par>
                                <p:cTn id="16" presetID="63" presetClass="path" presetSubtype="0" accel="50000" decel="50000" fill="hold" grpId="1" nodeType="afterEffect">
                                  <p:stCondLst>
                                    <p:cond delay="0"/>
                                  </p:stCondLst>
                                  <p:childTnLst>
                                    <p:animMotion origin="layout" path="M -2.77778E-7 7.40741E-7 L 0.51701 0.00555 " pathEditMode="relative" rAng="0" ptsTypes="AA">
                                      <p:cBhvr>
                                        <p:cTn id="17" dur="2000" fill="hold"/>
                                        <p:tgtEl>
                                          <p:spTgt spid="21"/>
                                        </p:tgtEl>
                                        <p:attrNameLst>
                                          <p:attrName>ppt_x</p:attrName>
                                          <p:attrName>ppt_y</p:attrName>
                                        </p:attrNameLst>
                                      </p:cBhvr>
                                      <p:rCtr x="25851" y="278"/>
                                    </p:animMotion>
                                  </p:childTnLst>
                                </p:cTn>
                              </p:par>
                            </p:childTnLst>
                          </p:cTn>
                        </p:par>
                        <p:par>
                          <p:cTn id="18" fill="hold">
                            <p:stCondLst>
                              <p:cond delay="5000"/>
                            </p:stCondLst>
                            <p:childTnLst>
                              <p:par>
                                <p:cTn id="19" presetID="1" presetClass="exit" presetSubtype="0" fill="hold" grpId="2" nodeType="afterEffect">
                                  <p:stCondLst>
                                    <p:cond delay="0"/>
                                  </p:stCondLst>
                                  <p:childTnLst>
                                    <p:set>
                                      <p:cBhvr>
                                        <p:cTn id="2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331204" cy="685800"/>
          </a:xfrm>
        </p:spPr>
        <p:txBody>
          <a:bodyPr/>
          <a:lstStyle/>
          <a:p>
            <a:r>
              <a:rPr lang="en-US" sz="3200" dirty="0" smtClean="0"/>
              <a:t>Metrology – Origins of Peaked Strain Profile</a:t>
            </a:r>
            <a:endParaRPr lang="en-US" sz="3200" dirty="0"/>
          </a:p>
        </p:txBody>
      </p:sp>
      <p:sp>
        <p:nvSpPr>
          <p:cNvPr id="3" name="Text Placeholder 2"/>
          <p:cNvSpPr>
            <a:spLocks noGrp="1"/>
          </p:cNvSpPr>
          <p:nvPr>
            <p:ph type="body" sz="quarter" idx="15"/>
          </p:nvPr>
        </p:nvSpPr>
        <p:spPr>
          <a:xfrm>
            <a:off x="-76200" y="1524000"/>
            <a:ext cx="8610600" cy="4422648"/>
          </a:xfrm>
        </p:spPr>
        <p:txBody>
          <a:bodyPr>
            <a:normAutofit fontScale="92500"/>
          </a:bodyPr>
          <a:lstStyle/>
          <a:p>
            <a:pPr marL="1028700" lvl="1">
              <a:lnSpc>
                <a:spcPct val="110000"/>
              </a:lnSpc>
              <a:spcBef>
                <a:spcPts val="1200"/>
              </a:spcBef>
              <a:spcAft>
                <a:spcPts val="600"/>
              </a:spcAft>
            </a:pPr>
            <a:r>
              <a:rPr lang="en-US" sz="2400" b="1" dirty="0" smtClean="0"/>
              <a:t>End effects (Specimen Geometry)</a:t>
            </a:r>
          </a:p>
          <a:p>
            <a:pPr marL="1485900" lvl="2">
              <a:lnSpc>
                <a:spcPct val="120000"/>
              </a:lnSpc>
              <a:spcBef>
                <a:spcPts val="0"/>
              </a:spcBef>
            </a:pPr>
            <a:r>
              <a:rPr lang="en-US" sz="2200" dirty="0" smtClean="0"/>
              <a:t>Competition between achieving a high strain rate and uniform strain</a:t>
            </a:r>
          </a:p>
          <a:p>
            <a:pPr marL="1885950" lvl="3">
              <a:lnSpc>
                <a:spcPct val="120000"/>
              </a:lnSpc>
              <a:spcBef>
                <a:spcPts val="0"/>
              </a:spcBef>
            </a:pPr>
            <a:r>
              <a:rPr lang="en-US" sz="2200" dirty="0" smtClean="0"/>
              <a:t>ASTM E-8 Tensile Specimen: Minimum GL/GW = 6</a:t>
            </a:r>
          </a:p>
          <a:p>
            <a:pPr marL="1885950" lvl="3">
              <a:lnSpc>
                <a:spcPct val="120000"/>
              </a:lnSpc>
              <a:spcBef>
                <a:spcPts val="0"/>
              </a:spcBef>
            </a:pPr>
            <a:r>
              <a:rPr lang="en-US" sz="2200" dirty="0" smtClean="0"/>
              <a:t>ISO High Rate Specimen: Min GL/GW = 2 (Used here)</a:t>
            </a:r>
          </a:p>
          <a:p>
            <a:pPr marL="1028700" lvl="1">
              <a:lnSpc>
                <a:spcPct val="110000"/>
              </a:lnSpc>
              <a:spcBef>
                <a:spcPts val="1200"/>
              </a:spcBef>
              <a:spcAft>
                <a:spcPts val="600"/>
              </a:spcAft>
            </a:pPr>
            <a:r>
              <a:rPr lang="en-US" sz="2400" b="1" dirty="0" smtClean="0">
                <a:solidFill>
                  <a:schemeClr val="accent3">
                    <a:lumMod val="50000"/>
                  </a:schemeClr>
                </a:solidFill>
              </a:rPr>
              <a:t>Strain hardening rate (Material Effect)</a:t>
            </a:r>
          </a:p>
          <a:p>
            <a:pPr marL="1485900" lvl="2">
              <a:lnSpc>
                <a:spcPct val="110000"/>
              </a:lnSpc>
              <a:spcBef>
                <a:spcPts val="0"/>
              </a:spcBef>
            </a:pPr>
            <a:r>
              <a:rPr lang="en-US" sz="2000" b="1" dirty="0"/>
              <a:t>S</a:t>
            </a:r>
            <a:r>
              <a:rPr lang="en-US" sz="2000" b="1" dirty="0" smtClean="0"/>
              <a:t>train uniformity affected by material’s </a:t>
            </a:r>
            <a:r>
              <a:rPr lang="en-US" sz="2000" b="1" u="sng" dirty="0" smtClean="0"/>
              <a:t>strain hardening rate</a:t>
            </a:r>
          </a:p>
          <a:p>
            <a:pPr marL="1028700" lvl="1">
              <a:lnSpc>
                <a:spcPct val="110000"/>
              </a:lnSpc>
              <a:spcBef>
                <a:spcPts val="1200"/>
              </a:spcBef>
              <a:spcAft>
                <a:spcPts val="600"/>
              </a:spcAft>
            </a:pPr>
            <a:r>
              <a:rPr lang="en-US" sz="2400" b="1" dirty="0" smtClean="0">
                <a:solidFill>
                  <a:srgbClr val="FF0000"/>
                </a:solidFill>
              </a:rPr>
              <a:t>Thermal softening (Material Effect)</a:t>
            </a:r>
          </a:p>
          <a:p>
            <a:pPr marL="1485900" lvl="2">
              <a:spcBef>
                <a:spcPts val="0"/>
              </a:spcBef>
            </a:pPr>
            <a:r>
              <a:rPr lang="en-US" sz="2000" b="1" i="1" dirty="0" smtClean="0"/>
              <a:t>Particular to dynamic testing</a:t>
            </a:r>
            <a:endParaRPr lang="en-US" sz="2000" b="1" i="1" dirty="0"/>
          </a:p>
          <a:p>
            <a:pPr marL="1485900" lvl="2">
              <a:spcBef>
                <a:spcPts val="1200"/>
              </a:spcBef>
            </a:pPr>
            <a:endParaRPr lang="en-US" sz="2400" b="1" dirty="0" smtClean="0">
              <a:solidFill>
                <a:schemeClr val="accent3">
                  <a:lumMod val="50000"/>
                </a:schemeClr>
              </a:solidFill>
            </a:endParaRPr>
          </a:p>
        </p:txBody>
      </p:sp>
    </p:spTree>
    <p:extLst>
      <p:ext uri="{BB962C8B-B14F-4D97-AF65-F5344CB8AC3E}">
        <p14:creationId xmlns:p14="http://schemas.microsoft.com/office/powerpoint/2010/main" val="17754300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407404" cy="381000"/>
          </a:xfrm>
        </p:spPr>
        <p:txBody>
          <a:bodyPr/>
          <a:lstStyle/>
          <a:p>
            <a:r>
              <a:rPr lang="en-US" sz="3200" dirty="0" smtClean="0"/>
              <a:t>Finite Element Model of </a:t>
            </a:r>
            <a:r>
              <a:rPr lang="en-US" sz="3200" dirty="0" err="1" smtClean="0"/>
              <a:t>Kolsky</a:t>
            </a:r>
            <a:r>
              <a:rPr lang="en-US" sz="3200" dirty="0" smtClean="0"/>
              <a:t> Bar Test</a:t>
            </a:r>
            <a:endParaRPr lang="en-US" sz="3200" dirty="0"/>
          </a:p>
          <a:p>
            <a:endParaRPr lang="en-US" sz="3200" dirty="0"/>
          </a:p>
        </p:txBody>
      </p:sp>
      <p:sp>
        <p:nvSpPr>
          <p:cNvPr id="3" name="Text Placeholder 2"/>
          <p:cNvSpPr>
            <a:spLocks noGrp="1"/>
          </p:cNvSpPr>
          <p:nvPr>
            <p:ph type="body" sz="quarter" idx="15"/>
          </p:nvPr>
        </p:nvSpPr>
        <p:spPr>
          <a:xfrm>
            <a:off x="365760" y="1630680"/>
            <a:ext cx="4130040" cy="4236720"/>
          </a:xfrm>
        </p:spPr>
        <p:txBody>
          <a:bodyPr>
            <a:noAutofit/>
          </a:bodyPr>
          <a:lstStyle/>
          <a:p>
            <a:pPr marL="342900" indent="-342900">
              <a:buFont typeface="Arial" panose="020B0604020202020204" pitchFamily="34" charset="0"/>
              <a:buChar char="•"/>
            </a:pPr>
            <a:r>
              <a:rPr lang="en-US" sz="2000" dirty="0" smtClean="0"/>
              <a:t>Quarter Symmetry Model</a:t>
            </a:r>
          </a:p>
          <a:p>
            <a:pPr marL="342900" indent="-342900">
              <a:buFont typeface="Arial" panose="020B0604020202020204" pitchFamily="34" charset="0"/>
              <a:buChar char="•"/>
            </a:pPr>
            <a:r>
              <a:rPr lang="en-US" sz="2000" dirty="0" smtClean="0"/>
              <a:t>Johnson-Cook </a:t>
            </a:r>
            <a:r>
              <a:rPr lang="en-US" sz="2000" dirty="0"/>
              <a:t>Material Model</a:t>
            </a:r>
          </a:p>
          <a:p>
            <a:pPr lvl="1"/>
            <a:r>
              <a:rPr lang="en-US" sz="1600" dirty="0"/>
              <a:t>Power law hardening</a:t>
            </a:r>
          </a:p>
          <a:p>
            <a:pPr lvl="1"/>
            <a:r>
              <a:rPr lang="en-US" sz="1600" dirty="0"/>
              <a:t>Rate sensitivity</a:t>
            </a:r>
          </a:p>
          <a:p>
            <a:pPr lvl="1"/>
            <a:r>
              <a:rPr lang="en-US" sz="1600" dirty="0"/>
              <a:t>Thermal sensitivity</a:t>
            </a:r>
          </a:p>
          <a:p>
            <a:pPr marL="342900" indent="-342900">
              <a:buFont typeface="Arial" panose="020B0604020202020204" pitchFamily="34" charset="0"/>
              <a:buChar char="•"/>
            </a:pPr>
            <a:r>
              <a:rPr lang="en-US" sz="2000" dirty="0" smtClean="0"/>
              <a:t>Literature parameters for:</a:t>
            </a:r>
          </a:p>
          <a:p>
            <a:pPr marL="1085850" lvl="1" indent="-342900"/>
            <a:r>
              <a:rPr lang="en-US" sz="2000" b="1" i="1" dirty="0" smtClean="0">
                <a:solidFill>
                  <a:srgbClr val="0070C0"/>
                </a:solidFill>
              </a:rPr>
              <a:t>4340 </a:t>
            </a:r>
            <a:r>
              <a:rPr lang="en-US" sz="2000" b="1" i="1" dirty="0">
                <a:solidFill>
                  <a:srgbClr val="0070C0"/>
                </a:solidFill>
              </a:rPr>
              <a:t>Steel</a:t>
            </a:r>
            <a:r>
              <a:rPr lang="en-US" sz="2000" dirty="0"/>
              <a:t> </a:t>
            </a:r>
            <a:r>
              <a:rPr lang="en-US" sz="2000" dirty="0" smtClean="0"/>
              <a:t>(AHSS analog)</a:t>
            </a:r>
          </a:p>
          <a:p>
            <a:pPr marL="1085850" lvl="1" indent="-342900"/>
            <a:r>
              <a:rPr lang="en-US" sz="2000" b="1" i="1" dirty="0" smtClean="0">
                <a:solidFill>
                  <a:srgbClr val="FF0000"/>
                </a:solidFill>
              </a:rPr>
              <a:t>OFHC </a:t>
            </a:r>
            <a:r>
              <a:rPr lang="en-US" sz="2000" b="1" i="1" dirty="0">
                <a:solidFill>
                  <a:srgbClr val="FF0000"/>
                </a:solidFill>
              </a:rPr>
              <a:t>Copper</a:t>
            </a:r>
          </a:p>
          <a:p>
            <a:pPr marL="342900" indent="-342900">
              <a:buFont typeface="Arial" panose="020B0604020202020204" pitchFamily="34" charset="0"/>
              <a:buChar char="•"/>
            </a:pPr>
            <a:r>
              <a:rPr lang="en-US" sz="2000" dirty="0"/>
              <a:t>Inelastic heat fraction: 0.9</a:t>
            </a:r>
          </a:p>
          <a:p>
            <a:pPr marL="342900" indent="-342900">
              <a:buFont typeface="Arial" panose="020B0604020202020204" pitchFamily="34" charset="0"/>
              <a:buChar char="•"/>
            </a:pPr>
            <a:r>
              <a:rPr lang="en-US" sz="2000" b="1" i="1" dirty="0">
                <a:effectLst>
                  <a:outerShdw blurRad="38100" dist="38100" dir="2700000" algn="tl">
                    <a:srgbClr val="000000">
                      <a:alpha val="43137"/>
                    </a:srgbClr>
                  </a:outerShdw>
                </a:effectLst>
              </a:rPr>
              <a:t>Adiabatic vs. Isothermal </a:t>
            </a:r>
            <a:r>
              <a:rPr lang="en-US" sz="2000" b="1" i="1" dirty="0" smtClean="0">
                <a:effectLst>
                  <a:outerShdw blurRad="38100" dist="38100" dir="2700000" algn="tl">
                    <a:srgbClr val="000000">
                      <a:alpha val="43137"/>
                    </a:srgbClr>
                  </a:outerShdw>
                </a:effectLst>
              </a:rPr>
              <a:t>Analyses Compared</a:t>
            </a:r>
            <a:endParaRPr lang="en-US" sz="2000" b="1" i="1" dirty="0">
              <a:effectLst>
                <a:outerShdw blurRad="38100" dist="38100" dir="2700000" algn="tl">
                  <a:srgbClr val="000000">
                    <a:alpha val="43137"/>
                  </a:srgbClr>
                </a:outerShdw>
              </a:effectLst>
            </a:endParaRPr>
          </a:p>
          <a:p>
            <a:endParaRPr lang="en-US"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600" y="2133600"/>
            <a:ext cx="4572000" cy="2393124"/>
          </a:xfrm>
          <a:prstGeom prst="rect">
            <a:avLst/>
          </a:prstGeom>
        </p:spPr>
      </p:pic>
      <p:sp>
        <p:nvSpPr>
          <p:cNvPr id="5" name="TextBox 4"/>
          <p:cNvSpPr txBox="1"/>
          <p:nvPr/>
        </p:nvSpPr>
        <p:spPr>
          <a:xfrm>
            <a:off x="4798867" y="4730097"/>
            <a:ext cx="3692999" cy="646331"/>
          </a:xfrm>
          <a:prstGeom prst="rect">
            <a:avLst/>
          </a:prstGeom>
          <a:noFill/>
        </p:spPr>
        <p:txBody>
          <a:bodyPr wrap="none" rtlCol="0">
            <a:spAutoFit/>
          </a:bodyPr>
          <a:lstStyle/>
          <a:p>
            <a:pPr algn="ctr"/>
            <a:r>
              <a:rPr lang="en-US" dirty="0" smtClean="0"/>
              <a:t>ISO Geometry (10 mm Gauge Length)</a:t>
            </a:r>
          </a:p>
          <a:p>
            <a:pPr algn="ctr"/>
            <a:r>
              <a:rPr lang="en-US" dirty="0" smtClean="0"/>
              <a:t>3798 Brick Elements</a:t>
            </a:r>
            <a:endParaRPr lang="en-US" dirty="0"/>
          </a:p>
        </p:txBody>
      </p:sp>
    </p:spTree>
    <p:extLst>
      <p:ext uri="{BB962C8B-B14F-4D97-AF65-F5344CB8AC3E}">
        <p14:creationId xmlns:p14="http://schemas.microsoft.com/office/powerpoint/2010/main" val="35246964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331204" cy="609600"/>
          </a:xfrm>
        </p:spPr>
        <p:txBody>
          <a:bodyPr/>
          <a:lstStyle/>
          <a:p>
            <a:r>
              <a:rPr lang="en-US" sz="3200" dirty="0" smtClean="0"/>
              <a:t>Johnson-Cook </a:t>
            </a:r>
            <a:r>
              <a:rPr lang="en-US" sz="3200" dirty="0" err="1" smtClean="0"/>
              <a:t>Viscoplastic</a:t>
            </a:r>
            <a:r>
              <a:rPr lang="en-US" sz="3200" dirty="0" smtClean="0"/>
              <a:t> Model</a:t>
            </a:r>
            <a:endParaRPr lang="en-US" sz="3200" dirty="0"/>
          </a:p>
        </p:txBody>
      </p:sp>
      <p:graphicFrame>
        <p:nvGraphicFramePr>
          <p:cNvPr id="4" name="Object 3"/>
          <p:cNvGraphicFramePr>
            <a:graphicFrameLocks noChangeAspect="1"/>
          </p:cNvGraphicFramePr>
          <p:nvPr>
            <p:extLst>
              <p:ext uri="{D42A27DB-BD31-4B8C-83A1-F6EECF244321}">
                <p14:modId xmlns:p14="http://schemas.microsoft.com/office/powerpoint/2010/main" val="4118248711"/>
              </p:ext>
            </p:extLst>
          </p:nvPr>
        </p:nvGraphicFramePr>
        <p:xfrm>
          <a:off x="1447800" y="1792069"/>
          <a:ext cx="6000750" cy="1228725"/>
        </p:xfrm>
        <a:graphic>
          <a:graphicData uri="http://schemas.openxmlformats.org/presentationml/2006/ole">
            <mc:AlternateContent xmlns:mc="http://schemas.openxmlformats.org/markup-compatibility/2006">
              <mc:Choice xmlns:v="urn:schemas-microsoft-com:vml" Requires="v">
                <p:oleObj spid="_x0000_s4222" name="Equation" r:id="rId3" imgW="2730240" imgH="558720" progId="Equation.3">
                  <p:embed/>
                </p:oleObj>
              </mc:Choice>
              <mc:Fallback>
                <p:oleObj name="Equation" r:id="rId3" imgW="2730240" imgH="558720" progId="Equation.3">
                  <p:embed/>
                  <p:pic>
                    <p:nvPicPr>
                      <p:cNvPr id="0" name="Object 9"/>
                      <p:cNvPicPr>
                        <a:picLocks noChangeAspect="1" noChangeArrowheads="1"/>
                      </p:cNvPicPr>
                      <p:nvPr/>
                    </p:nvPicPr>
                    <p:blipFill>
                      <a:blip r:embed="rId4"/>
                      <a:srcRect/>
                      <a:stretch>
                        <a:fillRect/>
                      </a:stretch>
                    </p:blipFill>
                    <p:spPr bwMode="auto">
                      <a:xfrm>
                        <a:off x="1447800" y="1792069"/>
                        <a:ext cx="6000750" cy="1228725"/>
                      </a:xfrm>
                      <a:prstGeom prst="rect">
                        <a:avLst/>
                      </a:prstGeom>
                      <a:noFill/>
                      <a:ln>
                        <a:noFill/>
                      </a:ln>
                    </p:spPr>
                  </p:pic>
                </p:oleObj>
              </mc:Fallback>
            </mc:AlternateContent>
          </a:graphicData>
        </a:graphic>
      </p:graphicFrame>
      <p:sp>
        <p:nvSpPr>
          <p:cNvPr id="5" name="Oval 4"/>
          <p:cNvSpPr/>
          <p:nvPr/>
        </p:nvSpPr>
        <p:spPr>
          <a:xfrm>
            <a:off x="2667000" y="2096869"/>
            <a:ext cx="594360" cy="594360"/>
          </a:xfrm>
          <a:prstGeom prst="ellipse">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354272" y="2782669"/>
            <a:ext cx="1293687" cy="646331"/>
          </a:xfrm>
          <a:prstGeom prst="rect">
            <a:avLst/>
          </a:prstGeom>
          <a:noFill/>
        </p:spPr>
        <p:txBody>
          <a:bodyPr wrap="none" rtlCol="0">
            <a:spAutoFit/>
          </a:bodyPr>
          <a:lstStyle/>
          <a:p>
            <a:pPr algn="ctr"/>
            <a:r>
              <a:rPr lang="en-US" b="1" i="1" dirty="0" smtClean="0">
                <a:solidFill>
                  <a:srgbClr val="FF0000"/>
                </a:solidFill>
              </a:rPr>
              <a:t>Hardening</a:t>
            </a:r>
          </a:p>
          <a:p>
            <a:pPr algn="ctr"/>
            <a:r>
              <a:rPr lang="en-US" b="1" i="1" dirty="0" smtClean="0">
                <a:solidFill>
                  <a:srgbClr val="FF0000"/>
                </a:solidFill>
              </a:rPr>
              <a:t>Parameters</a:t>
            </a:r>
            <a:endParaRPr lang="en-US" b="1" i="1" dirty="0">
              <a:solidFill>
                <a:srgbClr val="FF0000"/>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126733384"/>
              </p:ext>
            </p:extLst>
          </p:nvPr>
        </p:nvGraphicFramePr>
        <p:xfrm>
          <a:off x="1371600" y="4038600"/>
          <a:ext cx="6096000" cy="1651000"/>
        </p:xfrm>
        <a:graphic>
          <a:graphicData uri="http://schemas.openxmlformats.org/drawingml/2006/table">
            <a:tbl>
              <a:tblPr firstRow="1" bandRow="1">
                <a:tableStyleId>{5C22544A-7EE6-4342-B048-85BDC9FD1C3A}</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tblGrid>
              <a:tr h="370840">
                <a:tc>
                  <a:txBody>
                    <a:bodyPr/>
                    <a:lstStyle/>
                    <a:p>
                      <a:pPr algn="ctr"/>
                      <a:r>
                        <a:rPr lang="en-US" dirty="0" smtClean="0"/>
                        <a:t>Material</a:t>
                      </a:r>
                      <a:endParaRPr lang="en-US" dirty="0"/>
                    </a:p>
                  </a:txBody>
                  <a:tcPr/>
                </a:tc>
                <a:tc>
                  <a:txBody>
                    <a:bodyPr/>
                    <a:lstStyle/>
                    <a:p>
                      <a:pPr algn="ctr"/>
                      <a:r>
                        <a:rPr lang="en-US" dirty="0" smtClean="0"/>
                        <a:t>A</a:t>
                      </a:r>
                      <a:endParaRPr lang="en-US" dirty="0"/>
                    </a:p>
                  </a:txBody>
                  <a:tcPr/>
                </a:tc>
                <a:tc>
                  <a:txBody>
                    <a:bodyPr/>
                    <a:lstStyle/>
                    <a:p>
                      <a:pPr algn="ctr"/>
                      <a:r>
                        <a:rPr lang="en-US" dirty="0" smtClean="0"/>
                        <a:t>B</a:t>
                      </a:r>
                      <a:endParaRPr lang="en-US" dirty="0"/>
                    </a:p>
                  </a:txBody>
                  <a:tcPr/>
                </a:tc>
                <a:tc>
                  <a:txBody>
                    <a:bodyPr/>
                    <a:lstStyle/>
                    <a:p>
                      <a:pPr algn="ctr"/>
                      <a:r>
                        <a:rPr lang="en-US" dirty="0" smtClean="0"/>
                        <a:t>n</a:t>
                      </a:r>
                      <a:endParaRPr lang="en-US" dirty="0"/>
                    </a:p>
                  </a:txBody>
                  <a:tcPr/>
                </a:tc>
                <a:tc>
                  <a:txBody>
                    <a:bodyPr/>
                    <a:lstStyle/>
                    <a:p>
                      <a:pPr algn="ctr"/>
                      <a:r>
                        <a:rPr lang="en-US" dirty="0" smtClean="0"/>
                        <a:t>c</a:t>
                      </a:r>
                      <a:endParaRPr lang="en-US" dirty="0"/>
                    </a:p>
                  </a:txBody>
                  <a:tcPr/>
                </a:tc>
                <a:tc>
                  <a:txBody>
                    <a:bodyPr/>
                    <a:lstStyle/>
                    <a:p>
                      <a:pPr algn="ctr"/>
                      <a:r>
                        <a:rPr lang="en-US" dirty="0" smtClean="0"/>
                        <a:t>m</a:t>
                      </a:r>
                      <a:endParaRPr lang="en-US" dirty="0"/>
                    </a:p>
                  </a:txBody>
                  <a:tcPr/>
                </a:tc>
                <a:extLst>
                  <a:ext uri="{0D108BD9-81ED-4DB2-BD59-A6C34878D82A}">
                    <a16:rowId xmlns="" xmlns:a16="http://schemas.microsoft.com/office/drawing/2014/main" val="10000"/>
                  </a:ext>
                </a:extLst>
              </a:tr>
              <a:tr h="370840">
                <a:tc>
                  <a:txBody>
                    <a:bodyPr/>
                    <a:lstStyle/>
                    <a:p>
                      <a:pPr algn="ctr"/>
                      <a:r>
                        <a:rPr lang="en-US" dirty="0" smtClean="0"/>
                        <a:t>OFHC Copper</a:t>
                      </a:r>
                      <a:endParaRPr lang="en-US" dirty="0"/>
                    </a:p>
                  </a:txBody>
                  <a:tcPr/>
                </a:tc>
                <a:tc>
                  <a:txBody>
                    <a:bodyPr/>
                    <a:lstStyle/>
                    <a:p>
                      <a:pPr algn="ctr"/>
                      <a:r>
                        <a:rPr lang="en-US" dirty="0" smtClean="0"/>
                        <a:t>90 MPa</a:t>
                      </a:r>
                      <a:endParaRPr lang="en-US" dirty="0"/>
                    </a:p>
                  </a:txBody>
                  <a:tcPr anchor="ctr"/>
                </a:tc>
                <a:tc>
                  <a:txBody>
                    <a:bodyPr/>
                    <a:lstStyle/>
                    <a:p>
                      <a:pPr algn="ctr"/>
                      <a:r>
                        <a:rPr lang="en-US" dirty="0" smtClean="0"/>
                        <a:t>292 MPa</a:t>
                      </a:r>
                      <a:endParaRPr lang="en-US" dirty="0"/>
                    </a:p>
                  </a:txBody>
                  <a:tcPr anchor="ctr"/>
                </a:tc>
                <a:tc>
                  <a:txBody>
                    <a:bodyPr/>
                    <a:lstStyle/>
                    <a:p>
                      <a:pPr algn="ctr"/>
                      <a:r>
                        <a:rPr lang="en-US" dirty="0" smtClean="0"/>
                        <a:t>0.31</a:t>
                      </a:r>
                      <a:endParaRPr lang="en-US" dirty="0"/>
                    </a:p>
                  </a:txBody>
                  <a:tcPr anchor="ctr"/>
                </a:tc>
                <a:tc>
                  <a:txBody>
                    <a:bodyPr/>
                    <a:lstStyle/>
                    <a:p>
                      <a:pPr algn="ctr"/>
                      <a:r>
                        <a:rPr lang="en-US" dirty="0" smtClean="0"/>
                        <a:t>0.025</a:t>
                      </a:r>
                      <a:endParaRPr lang="en-US" dirty="0"/>
                    </a:p>
                  </a:txBody>
                  <a:tcPr anchor="ctr"/>
                </a:tc>
                <a:tc>
                  <a:txBody>
                    <a:bodyPr/>
                    <a:lstStyle/>
                    <a:p>
                      <a:pPr algn="ctr"/>
                      <a:r>
                        <a:rPr lang="en-US" dirty="0" smtClean="0"/>
                        <a:t>1.09</a:t>
                      </a:r>
                      <a:endParaRPr lang="en-US" dirty="0"/>
                    </a:p>
                  </a:txBody>
                  <a:tcPr anchor="ctr"/>
                </a:tc>
                <a:extLst>
                  <a:ext uri="{0D108BD9-81ED-4DB2-BD59-A6C34878D82A}">
                    <a16:rowId xmlns="" xmlns:a16="http://schemas.microsoft.com/office/drawing/2014/main" val="10001"/>
                  </a:ext>
                </a:extLst>
              </a:tr>
              <a:tr h="370840">
                <a:tc>
                  <a:txBody>
                    <a:bodyPr/>
                    <a:lstStyle/>
                    <a:p>
                      <a:pPr algn="ctr"/>
                      <a:r>
                        <a:rPr lang="en-US" dirty="0" smtClean="0"/>
                        <a:t>4340 Steel</a:t>
                      </a:r>
                      <a:endParaRPr lang="en-US" dirty="0"/>
                    </a:p>
                  </a:txBody>
                  <a:tcPr/>
                </a:tc>
                <a:tc>
                  <a:txBody>
                    <a:bodyPr/>
                    <a:lstStyle/>
                    <a:p>
                      <a:pPr algn="ctr"/>
                      <a:r>
                        <a:rPr lang="en-US" dirty="0" smtClean="0"/>
                        <a:t>792 MPa</a:t>
                      </a:r>
                      <a:endParaRPr lang="en-US" dirty="0"/>
                    </a:p>
                  </a:txBody>
                  <a:tcPr anchor="ctr"/>
                </a:tc>
                <a:tc>
                  <a:txBody>
                    <a:bodyPr/>
                    <a:lstStyle/>
                    <a:p>
                      <a:pPr algn="ctr"/>
                      <a:r>
                        <a:rPr lang="en-US" dirty="0" smtClean="0"/>
                        <a:t>510 MPa</a:t>
                      </a:r>
                      <a:endParaRPr lang="en-US" dirty="0"/>
                    </a:p>
                  </a:txBody>
                  <a:tcPr anchor="ctr"/>
                </a:tc>
                <a:tc>
                  <a:txBody>
                    <a:bodyPr/>
                    <a:lstStyle/>
                    <a:p>
                      <a:pPr algn="ctr"/>
                      <a:r>
                        <a:rPr lang="en-US" dirty="0" smtClean="0"/>
                        <a:t>0.26</a:t>
                      </a:r>
                      <a:endParaRPr lang="en-US" dirty="0"/>
                    </a:p>
                  </a:txBody>
                  <a:tcPr anchor="ctr"/>
                </a:tc>
                <a:tc>
                  <a:txBody>
                    <a:bodyPr/>
                    <a:lstStyle/>
                    <a:p>
                      <a:pPr algn="ctr"/>
                      <a:r>
                        <a:rPr lang="en-US" dirty="0" smtClean="0"/>
                        <a:t>0.014</a:t>
                      </a:r>
                      <a:endParaRPr lang="en-US" dirty="0"/>
                    </a:p>
                  </a:txBody>
                  <a:tcPr anchor="ctr"/>
                </a:tc>
                <a:tc>
                  <a:txBody>
                    <a:bodyPr/>
                    <a:lstStyle/>
                    <a:p>
                      <a:pPr algn="ctr"/>
                      <a:r>
                        <a:rPr lang="en-US" dirty="0" smtClean="0"/>
                        <a:t>1.03</a:t>
                      </a:r>
                      <a:endParaRPr lang="en-US" dirty="0"/>
                    </a:p>
                  </a:txBody>
                  <a:tcPr anchor="ctr"/>
                </a:tc>
                <a:extLst>
                  <a:ext uri="{0D108BD9-81ED-4DB2-BD59-A6C34878D82A}">
                    <a16:rowId xmlns="" xmlns:a16="http://schemas.microsoft.com/office/drawing/2014/main" val="10002"/>
                  </a:ext>
                </a:extLst>
              </a:tr>
            </a:tbl>
          </a:graphicData>
        </a:graphic>
      </p:graphicFrame>
      <p:sp>
        <p:nvSpPr>
          <p:cNvPr id="11" name="TextBox 10"/>
          <p:cNvSpPr txBox="1"/>
          <p:nvPr/>
        </p:nvSpPr>
        <p:spPr>
          <a:xfrm>
            <a:off x="1371600" y="3581400"/>
            <a:ext cx="2835520" cy="461665"/>
          </a:xfrm>
          <a:prstGeom prst="rect">
            <a:avLst/>
          </a:prstGeom>
          <a:noFill/>
        </p:spPr>
        <p:txBody>
          <a:bodyPr wrap="none" rtlCol="0">
            <a:spAutoFit/>
          </a:bodyPr>
          <a:lstStyle/>
          <a:p>
            <a:r>
              <a:rPr lang="en-US" sz="2400" dirty="0" smtClean="0"/>
              <a:t>Material Parameters</a:t>
            </a:r>
            <a:r>
              <a:rPr lang="en-US" sz="2400" baseline="30000" dirty="0" smtClean="0"/>
              <a:t>1</a:t>
            </a:r>
            <a:endParaRPr lang="en-US" sz="2400" baseline="30000" dirty="0"/>
          </a:p>
        </p:txBody>
      </p:sp>
      <p:sp>
        <p:nvSpPr>
          <p:cNvPr id="12" name="TextBox 11"/>
          <p:cNvSpPr txBox="1"/>
          <p:nvPr/>
        </p:nvSpPr>
        <p:spPr>
          <a:xfrm>
            <a:off x="1676400" y="5689600"/>
            <a:ext cx="5642763" cy="369332"/>
          </a:xfrm>
          <a:prstGeom prst="rect">
            <a:avLst/>
          </a:prstGeom>
          <a:noFill/>
        </p:spPr>
        <p:txBody>
          <a:bodyPr wrap="none" rtlCol="0">
            <a:spAutoFit/>
          </a:bodyPr>
          <a:lstStyle/>
          <a:p>
            <a:r>
              <a:rPr lang="en-US" baseline="30000" dirty="0" smtClean="0"/>
              <a:t>1</a:t>
            </a:r>
            <a:r>
              <a:rPr lang="en-US" i="1" dirty="0" smtClean="0"/>
              <a:t>M.A. Meyers, </a:t>
            </a:r>
            <a:r>
              <a:rPr lang="en-US" i="1" u="sng" dirty="0" smtClean="0"/>
              <a:t>Dynamic Behavior of Materials</a:t>
            </a:r>
            <a:r>
              <a:rPr lang="en-US" i="1" dirty="0" smtClean="0"/>
              <a:t>, Wiley, 1994</a:t>
            </a:r>
            <a:endParaRPr lang="en-US" i="1" dirty="0"/>
          </a:p>
        </p:txBody>
      </p:sp>
      <p:sp>
        <p:nvSpPr>
          <p:cNvPr id="14" name="TextBox 13"/>
          <p:cNvSpPr txBox="1"/>
          <p:nvPr/>
        </p:nvSpPr>
        <p:spPr>
          <a:xfrm>
            <a:off x="1933398" y="1411069"/>
            <a:ext cx="1495602" cy="646331"/>
          </a:xfrm>
          <a:prstGeom prst="rect">
            <a:avLst/>
          </a:prstGeom>
          <a:noFill/>
        </p:spPr>
        <p:txBody>
          <a:bodyPr wrap="none" rtlCol="0">
            <a:spAutoFit/>
          </a:bodyPr>
          <a:lstStyle/>
          <a:p>
            <a:pPr algn="ctr"/>
            <a:r>
              <a:rPr lang="en-US" dirty="0" smtClean="0"/>
              <a:t>Yield &amp; Strain </a:t>
            </a:r>
          </a:p>
          <a:p>
            <a:pPr algn="ctr"/>
            <a:r>
              <a:rPr lang="en-US" dirty="0" smtClean="0"/>
              <a:t>Hardening</a:t>
            </a:r>
            <a:endParaRPr lang="en-US" dirty="0"/>
          </a:p>
        </p:txBody>
      </p:sp>
      <p:sp>
        <p:nvSpPr>
          <p:cNvPr id="15" name="TextBox 14"/>
          <p:cNvSpPr txBox="1"/>
          <p:nvPr/>
        </p:nvSpPr>
        <p:spPr>
          <a:xfrm>
            <a:off x="3443375" y="1440655"/>
            <a:ext cx="2041677" cy="369332"/>
          </a:xfrm>
          <a:prstGeom prst="rect">
            <a:avLst/>
          </a:prstGeom>
          <a:noFill/>
        </p:spPr>
        <p:txBody>
          <a:bodyPr wrap="square" rtlCol="0">
            <a:spAutoFit/>
          </a:bodyPr>
          <a:lstStyle/>
          <a:p>
            <a:pPr algn="ctr"/>
            <a:r>
              <a:rPr lang="en-US" dirty="0" smtClean="0"/>
              <a:t>Rate Hardening</a:t>
            </a:r>
            <a:endParaRPr lang="en-US" dirty="0"/>
          </a:p>
        </p:txBody>
      </p:sp>
      <p:sp>
        <p:nvSpPr>
          <p:cNvPr id="16" name="TextBox 15"/>
          <p:cNvSpPr txBox="1"/>
          <p:nvPr/>
        </p:nvSpPr>
        <p:spPr>
          <a:xfrm>
            <a:off x="5485052" y="1440655"/>
            <a:ext cx="2041677" cy="369332"/>
          </a:xfrm>
          <a:prstGeom prst="rect">
            <a:avLst/>
          </a:prstGeom>
          <a:noFill/>
        </p:spPr>
        <p:txBody>
          <a:bodyPr wrap="square" rtlCol="0">
            <a:spAutoFit/>
          </a:bodyPr>
          <a:lstStyle/>
          <a:p>
            <a:pPr algn="ctr"/>
            <a:r>
              <a:rPr lang="en-US" dirty="0" smtClean="0"/>
              <a:t>Thermal Softening</a:t>
            </a:r>
            <a:endParaRPr lang="en-US" dirty="0"/>
          </a:p>
        </p:txBody>
      </p:sp>
    </p:spTree>
    <p:extLst>
      <p:ext uri="{BB962C8B-B14F-4D97-AF65-F5344CB8AC3E}">
        <p14:creationId xmlns:p14="http://schemas.microsoft.com/office/powerpoint/2010/main" val="37639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500"/>
                            </p:stCondLst>
                            <p:childTnLst>
                              <p:par>
                                <p:cTn id="12" presetID="10" presetClass="exit" presetSubtype="0" fill="hold" grpId="1" nodeType="afterEffect">
                                  <p:stCondLst>
                                    <p:cond delay="100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par>
                          <p:cTn id="15" fill="hold">
                            <p:stCondLst>
                              <p:cond delay="2000"/>
                            </p:stCondLst>
                            <p:childTnLst>
                              <p:par>
                                <p:cTn id="16" presetID="10" presetClass="exit" presetSubtype="0" fill="hold" grpId="1" nodeType="after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6400800" cy="533400"/>
          </a:xfrm>
        </p:spPr>
        <p:txBody>
          <a:bodyPr/>
          <a:lstStyle/>
          <a:p>
            <a:r>
              <a:rPr lang="en-US" sz="3200" dirty="0" smtClean="0"/>
              <a:t>4340 vs. QP 980</a:t>
            </a:r>
            <a:endParaRPr lang="en-US" sz="320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676400"/>
            <a:ext cx="5486400" cy="398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5423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178804" cy="381000"/>
          </a:xfrm>
        </p:spPr>
        <p:txBody>
          <a:bodyPr/>
          <a:lstStyle/>
          <a:p>
            <a:r>
              <a:rPr lang="en-US" sz="3200" dirty="0"/>
              <a:t>Copper vs. 4340 Steel: Hardening Rate</a:t>
            </a:r>
          </a:p>
          <a:p>
            <a:endParaRPr lang="en-US" sz="32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1828800"/>
            <a:ext cx="5486400" cy="398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2"/>
          <p:cNvSpPr txBox="1">
            <a:spLocks/>
          </p:cNvSpPr>
          <p:nvPr/>
        </p:nvSpPr>
        <p:spPr>
          <a:xfrm>
            <a:off x="533400" y="2362200"/>
            <a:ext cx="2514600" cy="16764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rgbClr val="00B050"/>
                </a:solidFill>
              </a:rPr>
              <a:t>Copper</a:t>
            </a:r>
            <a:r>
              <a:rPr lang="en-US" sz="2400" dirty="0" smtClean="0"/>
              <a:t> hardens to over </a:t>
            </a:r>
            <a:r>
              <a:rPr lang="en-US" sz="2400" b="1" dirty="0" smtClean="0">
                <a:solidFill>
                  <a:srgbClr val="00B050"/>
                </a:solidFill>
              </a:rPr>
              <a:t>4 times </a:t>
            </a:r>
            <a:r>
              <a:rPr lang="en-US" sz="2400" dirty="0" smtClean="0"/>
              <a:t>its initial yield strength (A), compared to </a:t>
            </a:r>
            <a:r>
              <a:rPr lang="en-US" sz="2400" b="1" dirty="0" smtClean="0">
                <a:solidFill>
                  <a:srgbClr val="0070C0"/>
                </a:solidFill>
              </a:rPr>
              <a:t>1.6</a:t>
            </a:r>
            <a:r>
              <a:rPr lang="en-US" sz="2400" dirty="0" smtClean="0"/>
              <a:t> for </a:t>
            </a:r>
            <a:r>
              <a:rPr lang="en-US" sz="2400" b="1" dirty="0" smtClean="0">
                <a:solidFill>
                  <a:srgbClr val="0070C0"/>
                </a:solidFill>
              </a:rPr>
              <a:t>4340 steel</a:t>
            </a:r>
            <a:endParaRPr lang="en-US" sz="2400" b="1" dirty="0">
              <a:solidFill>
                <a:srgbClr val="0070C0"/>
              </a:solidFill>
            </a:endParaRPr>
          </a:p>
        </p:txBody>
      </p:sp>
    </p:spTree>
    <p:extLst>
      <p:ext uri="{BB962C8B-B14F-4D97-AF65-F5344CB8AC3E}">
        <p14:creationId xmlns:p14="http://schemas.microsoft.com/office/powerpoint/2010/main" val="8563307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483604" cy="381000"/>
          </a:xfrm>
        </p:spPr>
        <p:txBody>
          <a:bodyPr/>
          <a:lstStyle/>
          <a:p>
            <a:r>
              <a:rPr lang="en-US" sz="3200" dirty="0" smtClean="0"/>
              <a:t>Simulation: 4340 Steel with Adiabatic Heating</a:t>
            </a:r>
            <a:endParaRPr lang="en-US" sz="3200" dirty="0"/>
          </a:p>
          <a:p>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157748"/>
            <a:ext cx="6400800" cy="4645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1905000"/>
            <a:ext cx="1037556" cy="1394460"/>
          </a:xfrm>
          <a:prstGeom prst="rect">
            <a:avLst/>
          </a:prstGeom>
        </p:spPr>
      </p:pic>
    </p:spTree>
    <p:extLst>
      <p:ext uri="{BB962C8B-B14F-4D97-AF65-F5344CB8AC3E}">
        <p14:creationId xmlns:p14="http://schemas.microsoft.com/office/powerpoint/2010/main" val="27471835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407404" cy="381000"/>
          </a:xfrm>
        </p:spPr>
        <p:txBody>
          <a:bodyPr/>
          <a:lstStyle/>
          <a:p>
            <a:r>
              <a:rPr lang="en-US" sz="3200" dirty="0"/>
              <a:t>Simulation: 4340 </a:t>
            </a:r>
            <a:r>
              <a:rPr lang="en-US" sz="3200" dirty="0" smtClean="0"/>
              <a:t>Steel, Adiabatic vs. Isothermal</a:t>
            </a:r>
            <a:endParaRPr lang="en-US" sz="3200" dirty="0"/>
          </a:p>
          <a:p>
            <a:endParaRPr lang="en-US" sz="32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50995"/>
            <a:ext cx="6400800" cy="4645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7206" y="2209800"/>
            <a:ext cx="1037556" cy="1394460"/>
          </a:xfrm>
          <a:prstGeom prst="rect">
            <a:avLst/>
          </a:prstGeom>
        </p:spPr>
      </p:pic>
    </p:spTree>
    <p:extLst>
      <p:ext uri="{BB962C8B-B14F-4D97-AF65-F5344CB8AC3E}">
        <p14:creationId xmlns:p14="http://schemas.microsoft.com/office/powerpoint/2010/main" val="3609020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483604" cy="381000"/>
          </a:xfrm>
        </p:spPr>
        <p:txBody>
          <a:bodyPr/>
          <a:lstStyle/>
          <a:p>
            <a:r>
              <a:rPr lang="en-US" sz="3200" dirty="0"/>
              <a:t>Simulation: </a:t>
            </a:r>
            <a:r>
              <a:rPr lang="en-US" sz="3200" dirty="0" smtClean="0"/>
              <a:t>Copper (Adiabatic) vs. 4340 Steel (Adiabatic)</a:t>
            </a:r>
            <a:endParaRPr lang="en-US" sz="3200" dirty="0"/>
          </a:p>
          <a:p>
            <a:endParaRPr lang="en-US" sz="3200" dirty="0"/>
          </a:p>
          <a:p>
            <a:endParaRPr lang="en-US" sz="3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7195"/>
            <a:ext cx="6400800" cy="4645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2362200"/>
            <a:ext cx="1037556" cy="1394460"/>
          </a:xfrm>
          <a:prstGeom prst="rect">
            <a:avLst/>
          </a:prstGeom>
        </p:spPr>
      </p:pic>
    </p:spTree>
    <p:extLst>
      <p:ext uri="{BB962C8B-B14F-4D97-AF65-F5344CB8AC3E}">
        <p14:creationId xmlns:p14="http://schemas.microsoft.com/office/powerpoint/2010/main" val="8891623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28600" y="457200"/>
            <a:ext cx="8407404" cy="609600"/>
          </a:xfrm>
        </p:spPr>
        <p:txBody>
          <a:bodyPr/>
          <a:lstStyle/>
          <a:p>
            <a:r>
              <a:rPr lang="en-US" sz="2400" dirty="0" smtClean="0"/>
              <a:t>Experiments: Strain Uniformity in Copper, 304 SS and Ti-6-4</a:t>
            </a:r>
            <a:endParaRPr lang="en-US" sz="2400" dirty="0"/>
          </a:p>
        </p:txBody>
      </p:sp>
      <p:sp>
        <p:nvSpPr>
          <p:cNvPr id="3" name="Text Placeholder 2"/>
          <p:cNvSpPr>
            <a:spLocks noGrp="1"/>
          </p:cNvSpPr>
          <p:nvPr>
            <p:ph type="body" sz="quarter" idx="15"/>
          </p:nvPr>
        </p:nvSpPr>
        <p:spPr>
          <a:xfrm>
            <a:off x="213360" y="1676400"/>
            <a:ext cx="3063240" cy="3657600"/>
          </a:xfrm>
        </p:spPr>
        <p:txBody>
          <a:bodyPr>
            <a:normAutofit fontScale="92500" lnSpcReduction="10000"/>
          </a:bodyPr>
          <a:lstStyle/>
          <a:p>
            <a:r>
              <a:rPr lang="en-US" sz="2800" dirty="0" smtClean="0"/>
              <a:t>Compression </a:t>
            </a:r>
            <a:r>
              <a:rPr lang="en-US" sz="2800" dirty="0" err="1" smtClean="0"/>
              <a:t>Kolsky</a:t>
            </a:r>
            <a:r>
              <a:rPr lang="en-US" sz="2800" dirty="0" smtClean="0"/>
              <a:t> Bar Data – for dynamic strain hardening</a:t>
            </a:r>
          </a:p>
          <a:p>
            <a:endParaRPr lang="en-US" sz="2800" dirty="0"/>
          </a:p>
          <a:p>
            <a:r>
              <a:rPr lang="en-US" sz="2800" dirty="0" smtClean="0"/>
              <a:t>Hardening rates vary dramatically </a:t>
            </a:r>
            <a:r>
              <a:rPr lang="en-US" sz="2800" b="1" i="1" dirty="0" smtClean="0">
                <a:solidFill>
                  <a:srgbClr val="FF0000"/>
                </a:solidFill>
              </a:rPr>
              <a:t>even during dynamic loading</a:t>
            </a:r>
          </a:p>
          <a:p>
            <a:endParaRPr lang="en-US" sz="2800" dirty="0"/>
          </a:p>
          <a:p>
            <a:endParaRPr lang="en-US" sz="280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1582270"/>
            <a:ext cx="5486400" cy="398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7198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483604" cy="381000"/>
          </a:xfrm>
        </p:spPr>
        <p:txBody>
          <a:bodyPr/>
          <a:lstStyle/>
          <a:p>
            <a:r>
              <a:rPr lang="en-US" sz="3200" dirty="0"/>
              <a:t>DIC Measurements: </a:t>
            </a:r>
            <a:r>
              <a:rPr lang="en-US" sz="3200" dirty="0" smtClean="0"/>
              <a:t>304 Stainless Steel</a:t>
            </a:r>
            <a:endParaRPr lang="en-US" sz="3200" dirty="0"/>
          </a:p>
          <a:p>
            <a:endParaRPr lang="en-US" sz="3200" dirty="0"/>
          </a:p>
        </p:txBody>
      </p:sp>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332" y="2982673"/>
            <a:ext cx="2971800" cy="1512851"/>
          </a:xfrm>
          <a:prstGeom prst="rect">
            <a:avLst/>
          </a:prstGeom>
        </p:spPr>
      </p:pic>
      <p:sp>
        <p:nvSpPr>
          <p:cNvPr id="6" name="TextBox 5"/>
          <p:cNvSpPr txBox="1"/>
          <p:nvPr/>
        </p:nvSpPr>
        <p:spPr>
          <a:xfrm>
            <a:off x="157065" y="2514600"/>
            <a:ext cx="3424335" cy="369332"/>
          </a:xfrm>
          <a:prstGeom prst="rect">
            <a:avLst/>
          </a:prstGeom>
          <a:noFill/>
        </p:spPr>
        <p:txBody>
          <a:bodyPr wrap="none" rtlCol="0">
            <a:spAutoFit/>
          </a:bodyPr>
          <a:lstStyle/>
          <a:p>
            <a:r>
              <a:rPr lang="en-US" dirty="0" smtClean="0"/>
              <a:t>304SS Specimen Dimensions [mm]</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6252" y="502886"/>
            <a:ext cx="1037556" cy="1394460"/>
          </a:xfrm>
          <a:prstGeom prst="rect">
            <a:avLst/>
          </a:prstGeom>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200" y="1963270"/>
            <a:ext cx="5486400" cy="398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9756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smtClean="0"/>
              <a:t>Traditional Tension Kolsky Bar Test Results</a:t>
            </a:r>
            <a:endParaRPr lang="en-US" sz="32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4276165" cy="3200400"/>
          </a:xfrm>
          <a:prstGeom prst="rect">
            <a:avLst/>
          </a:prstGeom>
        </p:spPr>
      </p:pic>
      <p:sp>
        <p:nvSpPr>
          <p:cNvPr id="20" name="TextBox 19"/>
          <p:cNvSpPr txBox="1"/>
          <p:nvPr/>
        </p:nvSpPr>
        <p:spPr>
          <a:xfrm>
            <a:off x="2514600" y="1383268"/>
            <a:ext cx="1698094" cy="369332"/>
          </a:xfrm>
          <a:prstGeom prst="rect">
            <a:avLst/>
          </a:prstGeom>
          <a:noFill/>
        </p:spPr>
        <p:txBody>
          <a:bodyPr wrap="none" rtlCol="0">
            <a:spAutoFit/>
          </a:bodyPr>
          <a:lstStyle/>
          <a:p>
            <a:r>
              <a:rPr lang="en-US" dirty="0" smtClean="0"/>
              <a:t>True Axial Strain</a:t>
            </a:r>
            <a:endParaRPr lang="en-US" dirty="0"/>
          </a:p>
        </p:txBody>
      </p:sp>
      <p:cxnSp>
        <p:nvCxnSpPr>
          <p:cNvPr id="22" name="Straight Arrow Connector 21"/>
          <p:cNvCxnSpPr/>
          <p:nvPr/>
        </p:nvCxnSpPr>
        <p:spPr>
          <a:xfrm>
            <a:off x="685800" y="2743200"/>
            <a:ext cx="0" cy="144780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52400" y="2901831"/>
            <a:ext cx="615553" cy="1113446"/>
          </a:xfrm>
          <a:prstGeom prst="rect">
            <a:avLst/>
          </a:prstGeom>
          <a:noFill/>
        </p:spPr>
        <p:txBody>
          <a:bodyPr vert="vert270" wrap="none" rtlCol="0">
            <a:spAutoFit/>
          </a:bodyPr>
          <a:lstStyle/>
          <a:p>
            <a:r>
              <a:rPr lang="en-US" sz="2800" dirty="0" smtClean="0"/>
              <a:t>10 mm</a:t>
            </a:r>
            <a:endParaRPr lang="en-US" sz="2800" dirty="0"/>
          </a:p>
        </p:txBody>
      </p:sp>
      <p:sp>
        <p:nvSpPr>
          <p:cNvPr id="25" name="TextBox 24"/>
          <p:cNvSpPr txBox="1"/>
          <p:nvPr/>
        </p:nvSpPr>
        <p:spPr>
          <a:xfrm>
            <a:off x="1102116" y="4676001"/>
            <a:ext cx="948786" cy="646331"/>
          </a:xfrm>
          <a:prstGeom prst="rect">
            <a:avLst/>
          </a:prstGeom>
          <a:solidFill>
            <a:schemeClr val="bg1"/>
          </a:solidFill>
        </p:spPr>
        <p:txBody>
          <a:bodyPr wrap="none" rtlCol="0">
            <a:spAutoFit/>
          </a:bodyPr>
          <a:lstStyle/>
          <a:p>
            <a:pPr algn="ctr"/>
            <a:r>
              <a:rPr lang="en-US" dirty="0" smtClean="0"/>
              <a:t>Incident</a:t>
            </a:r>
          </a:p>
          <a:p>
            <a:pPr algn="ctr"/>
            <a:r>
              <a:rPr lang="en-US" dirty="0" smtClean="0"/>
              <a:t>Bar</a:t>
            </a:r>
            <a:endParaRPr lang="en-US" dirty="0"/>
          </a:p>
        </p:txBody>
      </p:sp>
      <p:sp>
        <p:nvSpPr>
          <p:cNvPr id="26" name="TextBox 25"/>
          <p:cNvSpPr txBox="1"/>
          <p:nvPr/>
        </p:nvSpPr>
        <p:spPr>
          <a:xfrm>
            <a:off x="879748" y="1429434"/>
            <a:ext cx="1393523" cy="646331"/>
          </a:xfrm>
          <a:prstGeom prst="rect">
            <a:avLst/>
          </a:prstGeom>
          <a:solidFill>
            <a:schemeClr val="bg1"/>
          </a:solidFill>
        </p:spPr>
        <p:txBody>
          <a:bodyPr wrap="none" rtlCol="0">
            <a:spAutoFit/>
          </a:bodyPr>
          <a:lstStyle/>
          <a:p>
            <a:pPr algn="ctr"/>
            <a:r>
              <a:rPr lang="en-US" dirty="0" smtClean="0"/>
              <a:t>Transmission</a:t>
            </a:r>
          </a:p>
          <a:p>
            <a:pPr algn="ctr"/>
            <a:r>
              <a:rPr lang="en-US" dirty="0" smtClean="0"/>
              <a:t>Bar</a:t>
            </a:r>
            <a:endParaRPr lang="en-US" dirty="0"/>
          </a:p>
        </p:txBody>
      </p:sp>
      <p:sp>
        <p:nvSpPr>
          <p:cNvPr id="27" name="TextBox 26"/>
          <p:cNvSpPr txBox="1"/>
          <p:nvPr/>
        </p:nvSpPr>
        <p:spPr>
          <a:xfrm>
            <a:off x="4343400" y="1367135"/>
            <a:ext cx="4527265" cy="461665"/>
          </a:xfrm>
          <a:prstGeom prst="rect">
            <a:avLst/>
          </a:prstGeom>
          <a:noFill/>
        </p:spPr>
        <p:txBody>
          <a:bodyPr wrap="none" rtlCol="0">
            <a:spAutoFit/>
          </a:bodyPr>
          <a:lstStyle/>
          <a:p>
            <a:r>
              <a:rPr lang="en-US" sz="2400" b="1" u="sng" dirty="0" smtClean="0"/>
              <a:t>Usual Requirements/Assumptions</a:t>
            </a:r>
            <a:endParaRPr lang="en-US" sz="2400" b="1" u="sng" dirty="0"/>
          </a:p>
        </p:txBody>
      </p:sp>
      <p:sp>
        <p:nvSpPr>
          <p:cNvPr id="3" name="TextBox 2"/>
          <p:cNvSpPr txBox="1"/>
          <p:nvPr/>
        </p:nvSpPr>
        <p:spPr>
          <a:xfrm>
            <a:off x="4833862" y="1981200"/>
            <a:ext cx="3776738" cy="2677656"/>
          </a:xfrm>
          <a:prstGeom prst="rect">
            <a:avLst/>
          </a:prstGeom>
          <a:noFill/>
        </p:spPr>
        <p:txBody>
          <a:bodyPr wrap="square" rtlCol="0">
            <a:spAutoFit/>
          </a:bodyPr>
          <a:lstStyle/>
          <a:p>
            <a:r>
              <a:rPr lang="en-US" sz="2800" dirty="0" smtClean="0"/>
              <a:t>1) Force Equilibrium</a:t>
            </a:r>
          </a:p>
          <a:p>
            <a:endParaRPr lang="en-US" sz="2800" dirty="0"/>
          </a:p>
          <a:p>
            <a:r>
              <a:rPr lang="en-US" sz="2800" dirty="0" smtClean="0"/>
              <a:t>2) Constant Strain Rate</a:t>
            </a:r>
          </a:p>
          <a:p>
            <a:endParaRPr lang="en-US" sz="2800" dirty="0"/>
          </a:p>
          <a:p>
            <a:r>
              <a:rPr lang="en-US" sz="2800" dirty="0" smtClean="0"/>
              <a:t>3) Uniform Strain in the Gage Section</a:t>
            </a:r>
            <a:endParaRPr lang="en-US" sz="2800" dirty="0"/>
          </a:p>
        </p:txBody>
      </p:sp>
      <p:sp>
        <p:nvSpPr>
          <p:cNvPr id="11" name="TextBox 10"/>
          <p:cNvSpPr txBox="1"/>
          <p:nvPr/>
        </p:nvSpPr>
        <p:spPr>
          <a:xfrm>
            <a:off x="976509" y="5393080"/>
            <a:ext cx="856773" cy="646331"/>
          </a:xfrm>
          <a:prstGeom prst="rect">
            <a:avLst/>
          </a:prstGeom>
          <a:noFill/>
        </p:spPr>
        <p:txBody>
          <a:bodyPr wrap="none" rtlCol="0">
            <a:spAutoFit/>
          </a:bodyPr>
          <a:lstStyle/>
          <a:p>
            <a:r>
              <a:rPr lang="en-US" dirty="0" smtClean="0"/>
              <a:t>3D DIC</a:t>
            </a:r>
          </a:p>
          <a:p>
            <a:r>
              <a:rPr lang="en-US" dirty="0" smtClean="0"/>
              <a:t>90k fps</a:t>
            </a:r>
            <a:endParaRPr lang="en-US" dirty="0"/>
          </a:p>
        </p:txBody>
      </p:sp>
    </p:spTree>
    <p:extLst>
      <p:ext uri="{BB962C8B-B14F-4D97-AF65-F5344CB8AC3E}">
        <p14:creationId xmlns:p14="http://schemas.microsoft.com/office/powerpoint/2010/main" val="10499512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7645404" cy="533400"/>
          </a:xfrm>
        </p:spPr>
        <p:txBody>
          <a:bodyPr/>
          <a:lstStyle/>
          <a:p>
            <a:r>
              <a:rPr lang="en-US" sz="3200" dirty="0" smtClean="0"/>
              <a:t>“Banana Curve” For Advanced Automotive Materials</a:t>
            </a:r>
            <a:endParaRPr lang="en-US" sz="3200" dirty="0"/>
          </a:p>
        </p:txBody>
      </p:sp>
      <p:sp>
        <p:nvSpPr>
          <p:cNvPr id="3" name="Text Placeholder 2"/>
          <p:cNvSpPr>
            <a:spLocks noGrp="1"/>
          </p:cNvSpPr>
          <p:nvPr>
            <p:ph type="body" sz="quarter" idx="15"/>
          </p:nvPr>
        </p:nvSpPr>
        <p:spPr>
          <a:xfrm>
            <a:off x="365760" y="4953000"/>
            <a:ext cx="8168640" cy="993648"/>
          </a:xfrm>
        </p:spPr>
        <p:txBody>
          <a:bodyPr>
            <a:normAutofit fontScale="92500" lnSpcReduction="20000"/>
          </a:bodyPr>
          <a:lstStyle/>
          <a:p>
            <a:pPr marL="342900" indent="-342900">
              <a:spcBef>
                <a:spcPts val="1200"/>
              </a:spcBef>
              <a:spcAft>
                <a:spcPts val="600"/>
              </a:spcAft>
              <a:buFont typeface="Arial" panose="020B0604020202020204" pitchFamily="34" charset="0"/>
              <a:buChar char="•"/>
            </a:pPr>
            <a:r>
              <a:rPr lang="en-US" sz="2400" b="1" dirty="0" smtClean="0">
                <a:solidFill>
                  <a:srgbClr val="FF0000"/>
                </a:solidFill>
              </a:rPr>
              <a:t>Strength vs. Ductility – Map to define material performance target BASED ON SINGLE PIECE OF DATA (static or dynamic stress-strain curve) !</a:t>
            </a:r>
          </a:p>
          <a:p>
            <a:pPr>
              <a:spcBef>
                <a:spcPts val="1200"/>
              </a:spcBef>
              <a:spcAft>
                <a:spcPts val="600"/>
              </a:spcAft>
            </a:pPr>
            <a:endParaRPr lang="en-US" sz="2400" b="1" i="1" dirty="0" smtClean="0">
              <a:solidFill>
                <a:srgbClr val="FF0000"/>
              </a:solidFill>
            </a:endParaRPr>
          </a:p>
          <a:p>
            <a:pPr marL="342900" indent="-34290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21283450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65760" y="1447800"/>
            <a:ext cx="4511040" cy="4270248"/>
          </a:xfrm>
        </p:spPr>
        <p:txBody>
          <a:bodyPr>
            <a:noAutofit/>
          </a:bodyPr>
          <a:lstStyle/>
          <a:p>
            <a:pPr marL="342900" indent="-342900">
              <a:buFont typeface="Arial" panose="020B0604020202020204" pitchFamily="34" charset="0"/>
              <a:buChar char="•"/>
            </a:pPr>
            <a:r>
              <a:rPr lang="en-US" sz="2400" dirty="0" smtClean="0"/>
              <a:t>DIC Analysis (varies here)</a:t>
            </a:r>
          </a:p>
          <a:p>
            <a:pPr marL="1085850" lvl="1" indent="-342900"/>
            <a:r>
              <a:rPr lang="en-US" sz="2400" dirty="0" smtClean="0"/>
              <a:t>21 pixel subsets &amp; 7 pixel offset</a:t>
            </a:r>
          </a:p>
          <a:p>
            <a:pPr marL="1085850" lvl="1" indent="-342900"/>
            <a:r>
              <a:rPr lang="en-US" sz="2400" b="1" i="1" dirty="0" smtClean="0">
                <a:effectLst>
                  <a:outerShdw blurRad="38100" dist="38100" dir="2700000" algn="tl">
                    <a:srgbClr val="000000">
                      <a:alpha val="43137"/>
                    </a:srgbClr>
                  </a:outerShdw>
                </a:effectLst>
              </a:rPr>
              <a:t>One measurement point every 0.4 mm</a:t>
            </a:r>
          </a:p>
          <a:p>
            <a:pPr marL="342900" indent="-342900">
              <a:buFont typeface="Arial" panose="020B0604020202020204" pitchFamily="34" charset="0"/>
              <a:buChar char="•"/>
            </a:pPr>
            <a:r>
              <a:rPr lang="en-US" sz="2400" dirty="0" smtClean="0"/>
              <a:t>Area Average</a:t>
            </a:r>
          </a:p>
          <a:p>
            <a:pPr marL="1085850" lvl="1" indent="-342900"/>
            <a:r>
              <a:rPr lang="en-US" sz="2400" dirty="0" smtClean="0"/>
              <a:t>Averages strains over nominal gage area</a:t>
            </a:r>
          </a:p>
          <a:p>
            <a:pPr marL="342900" indent="-342900">
              <a:buFont typeface="Arial" panose="020B0604020202020204" pitchFamily="34" charset="0"/>
              <a:buChar char="•"/>
            </a:pPr>
            <a:r>
              <a:rPr lang="en-US" sz="2400" dirty="0" smtClean="0"/>
              <a:t>Axial Strain Distribution</a:t>
            </a:r>
          </a:p>
          <a:p>
            <a:pPr marL="1085850" lvl="1" indent="-342900"/>
            <a:r>
              <a:rPr lang="en-US" sz="2400" dirty="0" smtClean="0"/>
              <a:t>Averages axial strains over cross sections</a:t>
            </a:r>
            <a:endParaRPr lang="en-US" sz="2000" dirty="0" smtClean="0"/>
          </a:p>
        </p:txBody>
      </p:sp>
      <p:pic>
        <p:nvPicPr>
          <p:cNvPr id="85" name="Picture 84"/>
          <p:cNvPicPr>
            <a:picLocks noChangeAspect="1"/>
          </p:cNvPicPr>
          <p:nvPr/>
        </p:nvPicPr>
        <p:blipFill rotWithShape="1">
          <a:blip r:embed="rId3">
            <a:extLst>
              <a:ext uri="{28A0092B-C50C-407E-A947-70E740481C1C}">
                <a14:useLocalDpi xmlns:a14="http://schemas.microsoft.com/office/drawing/2010/main" val="0"/>
              </a:ext>
            </a:extLst>
          </a:blip>
          <a:srcRect l="9333" t="8988" r="15228" b="16798"/>
          <a:stretch/>
        </p:blipFill>
        <p:spPr>
          <a:xfrm>
            <a:off x="5760720" y="1478280"/>
            <a:ext cx="2834640" cy="4846320"/>
          </a:xfrm>
          <a:prstGeom prst="rect">
            <a:avLst/>
          </a:prstGeom>
        </p:spPr>
      </p:pic>
      <p:sp>
        <p:nvSpPr>
          <p:cNvPr id="2" name="Text Placeholder 1"/>
          <p:cNvSpPr>
            <a:spLocks noGrp="1"/>
          </p:cNvSpPr>
          <p:nvPr>
            <p:ph type="body" sz="quarter" idx="14"/>
          </p:nvPr>
        </p:nvSpPr>
        <p:spPr>
          <a:xfrm>
            <a:off x="279396" y="457200"/>
            <a:ext cx="8636004" cy="533400"/>
          </a:xfrm>
        </p:spPr>
        <p:txBody>
          <a:bodyPr/>
          <a:lstStyle/>
          <a:p>
            <a:r>
              <a:rPr lang="en-US" sz="3200" dirty="0" smtClean="0"/>
              <a:t>Digital </a:t>
            </a:r>
            <a:r>
              <a:rPr lang="en-US" sz="3200" dirty="0"/>
              <a:t>Image Correlation</a:t>
            </a:r>
          </a:p>
        </p:txBody>
      </p:sp>
      <p:grpSp>
        <p:nvGrpSpPr>
          <p:cNvPr id="83" name="Group 82"/>
          <p:cNvGrpSpPr/>
          <p:nvPr/>
        </p:nvGrpSpPr>
        <p:grpSpPr>
          <a:xfrm>
            <a:off x="6248400" y="1684020"/>
            <a:ext cx="1828800" cy="4389120"/>
            <a:chOff x="4191000" y="1371600"/>
            <a:chExt cx="1828800" cy="4389120"/>
          </a:xfrm>
        </p:grpSpPr>
        <p:grpSp>
          <p:nvGrpSpPr>
            <p:cNvPr id="10" name="Group 9"/>
            <p:cNvGrpSpPr/>
            <p:nvPr/>
          </p:nvGrpSpPr>
          <p:grpSpPr>
            <a:xfrm>
              <a:off x="4191000" y="1371600"/>
              <a:ext cx="1828800" cy="365760"/>
              <a:chOff x="4191000" y="1371600"/>
              <a:chExt cx="1828800" cy="365760"/>
            </a:xfrm>
          </p:grpSpPr>
          <p:sp>
            <p:nvSpPr>
              <p:cNvPr id="5" name="Rectangle 4"/>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4191000" y="1737360"/>
              <a:ext cx="1828800" cy="365760"/>
              <a:chOff x="4191000" y="1371600"/>
              <a:chExt cx="1828800" cy="365760"/>
            </a:xfrm>
          </p:grpSpPr>
          <p:sp>
            <p:nvSpPr>
              <p:cNvPr id="12" name="Rectangle 11"/>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191000" y="2103120"/>
              <a:ext cx="1828800" cy="365760"/>
              <a:chOff x="4191000" y="1371600"/>
              <a:chExt cx="1828800" cy="365760"/>
            </a:xfrm>
          </p:grpSpPr>
          <p:sp>
            <p:nvSpPr>
              <p:cNvPr id="18" name="Rectangle 17"/>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4191000" y="2468880"/>
              <a:ext cx="1828800" cy="365760"/>
              <a:chOff x="4191000" y="1371600"/>
              <a:chExt cx="1828800" cy="365760"/>
            </a:xfrm>
          </p:grpSpPr>
          <p:sp>
            <p:nvSpPr>
              <p:cNvPr id="24" name="Rectangle 23"/>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191000" y="2834640"/>
              <a:ext cx="1828800" cy="365760"/>
              <a:chOff x="4191000" y="1371600"/>
              <a:chExt cx="1828800" cy="365760"/>
            </a:xfrm>
          </p:grpSpPr>
          <p:sp>
            <p:nvSpPr>
              <p:cNvPr id="30" name="Rectangle 29"/>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4191000" y="3200400"/>
              <a:ext cx="1828800" cy="365760"/>
              <a:chOff x="4191000" y="1371600"/>
              <a:chExt cx="1828800" cy="365760"/>
            </a:xfrm>
          </p:grpSpPr>
          <p:sp>
            <p:nvSpPr>
              <p:cNvPr id="36" name="Rectangle 35"/>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191000" y="3566160"/>
              <a:ext cx="1828800" cy="365760"/>
              <a:chOff x="4191000" y="1371600"/>
              <a:chExt cx="1828800" cy="365760"/>
            </a:xfrm>
          </p:grpSpPr>
          <p:sp>
            <p:nvSpPr>
              <p:cNvPr id="42" name="Rectangle 41"/>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191000" y="3931920"/>
              <a:ext cx="1828800" cy="365760"/>
              <a:chOff x="4191000" y="1371600"/>
              <a:chExt cx="1828800" cy="365760"/>
            </a:xfrm>
          </p:grpSpPr>
          <p:sp>
            <p:nvSpPr>
              <p:cNvPr id="48" name="Rectangle 47"/>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4191000" y="4297680"/>
              <a:ext cx="1828800" cy="365760"/>
              <a:chOff x="4191000" y="1371600"/>
              <a:chExt cx="1828800" cy="365760"/>
            </a:xfrm>
          </p:grpSpPr>
          <p:sp>
            <p:nvSpPr>
              <p:cNvPr id="54" name="Rectangle 53"/>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4191000" y="4663440"/>
              <a:ext cx="1828800" cy="365760"/>
              <a:chOff x="4191000" y="1371600"/>
              <a:chExt cx="1828800" cy="365760"/>
            </a:xfrm>
          </p:grpSpPr>
          <p:sp>
            <p:nvSpPr>
              <p:cNvPr id="60" name="Rectangle 59"/>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4191000" y="5029200"/>
              <a:ext cx="1828800" cy="365760"/>
              <a:chOff x="4191000" y="1371600"/>
              <a:chExt cx="1828800" cy="365760"/>
            </a:xfrm>
          </p:grpSpPr>
          <p:sp>
            <p:nvSpPr>
              <p:cNvPr id="66" name="Rectangle 65"/>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4191000" y="5394960"/>
              <a:ext cx="1828800" cy="365760"/>
              <a:chOff x="4191000" y="1371600"/>
              <a:chExt cx="1828800" cy="365760"/>
            </a:xfrm>
          </p:grpSpPr>
          <p:sp>
            <p:nvSpPr>
              <p:cNvPr id="72" name="Rectangle 71"/>
              <p:cNvSpPr/>
              <p:nvPr/>
            </p:nvSpPr>
            <p:spPr>
              <a:xfrm>
                <a:off x="419100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455676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92252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28828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654040" y="1371600"/>
                <a:ext cx="365760" cy="3657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5" name="Rectangle 234"/>
          <p:cNvSpPr/>
          <p:nvPr/>
        </p:nvSpPr>
        <p:spPr>
          <a:xfrm>
            <a:off x="6149340" y="2232660"/>
            <a:ext cx="2057400" cy="3291840"/>
          </a:xfrm>
          <a:prstGeom prst="rect">
            <a:avLst/>
          </a:prstGeom>
          <a:noFill/>
          <a:ln w="38100">
            <a:solidFill>
              <a:srgbClr val="FFF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p:nvPr/>
        </p:nvSpPr>
        <p:spPr>
          <a:xfrm>
            <a:off x="6149340" y="3396615"/>
            <a:ext cx="2057400" cy="598170"/>
          </a:xfrm>
          <a:prstGeom prst="rect">
            <a:avLst/>
          </a:prstGeom>
          <a:noFill/>
          <a:ln w="38100">
            <a:solidFill>
              <a:srgbClr val="FFF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083820" y="908149"/>
            <a:ext cx="2145780" cy="646331"/>
          </a:xfrm>
          <a:prstGeom prst="rect">
            <a:avLst/>
          </a:prstGeom>
          <a:noFill/>
        </p:spPr>
        <p:txBody>
          <a:bodyPr wrap="none" rtlCol="0">
            <a:spAutoFit/>
          </a:bodyPr>
          <a:lstStyle/>
          <a:p>
            <a:pPr algn="ctr"/>
            <a:r>
              <a:rPr lang="en-US" dirty="0" smtClean="0"/>
              <a:t>7 mm gauge length</a:t>
            </a:r>
          </a:p>
          <a:p>
            <a:pPr algn="ctr"/>
            <a:r>
              <a:rPr lang="en-US" dirty="0" smtClean="0"/>
              <a:t>DIC Grid Not to Scale</a:t>
            </a:r>
            <a:endParaRPr lang="en-US" dirty="0"/>
          </a:p>
        </p:txBody>
      </p:sp>
    </p:spTree>
    <p:extLst>
      <p:ext uri="{BB962C8B-B14F-4D97-AF65-F5344CB8AC3E}">
        <p14:creationId xmlns:p14="http://schemas.microsoft.com/office/powerpoint/2010/main" val="53429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35"/>
                                        </p:tgtEl>
                                      </p:cBhvr>
                                    </p:animEffect>
                                    <p:set>
                                      <p:cBhvr>
                                        <p:cTn id="19" dur="1" fill="hold">
                                          <p:stCondLst>
                                            <p:cond delay="499"/>
                                          </p:stCondLst>
                                        </p:cTn>
                                        <p:tgtEl>
                                          <p:spTgt spid="23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712204" cy="533400"/>
          </a:xfrm>
        </p:spPr>
        <p:txBody>
          <a:bodyPr/>
          <a:lstStyle/>
          <a:p>
            <a:r>
              <a:rPr lang="en-US" sz="3200" dirty="0" smtClean="0"/>
              <a:t>High Speed Digital Image Correlation</a:t>
            </a:r>
            <a:endParaRPr lang="en-US" sz="3200" dirty="0"/>
          </a:p>
          <a:p>
            <a:endParaRPr lang="en-US" sz="3200" dirty="0"/>
          </a:p>
        </p:txBody>
      </p:sp>
      <p:sp>
        <p:nvSpPr>
          <p:cNvPr id="3" name="Text Placeholder 2"/>
          <p:cNvSpPr>
            <a:spLocks noGrp="1"/>
          </p:cNvSpPr>
          <p:nvPr>
            <p:ph type="body" sz="quarter" idx="15"/>
          </p:nvPr>
        </p:nvSpPr>
        <p:spPr>
          <a:xfrm>
            <a:off x="381000" y="1600200"/>
            <a:ext cx="4648200" cy="4276130"/>
          </a:xfrm>
        </p:spPr>
        <p:txBody>
          <a:bodyPr>
            <a:noAutofit/>
          </a:bodyPr>
          <a:lstStyle/>
          <a:p>
            <a:pPr marL="342900" indent="-342900">
              <a:buFont typeface="Arial" panose="020B0604020202020204" pitchFamily="34" charset="0"/>
              <a:buChar char="•"/>
            </a:pPr>
            <a:r>
              <a:rPr lang="en-US" sz="2000" dirty="0" smtClean="0"/>
              <a:t>Stereo DIC</a:t>
            </a:r>
          </a:p>
          <a:p>
            <a:pPr marL="342900" indent="-342900">
              <a:buFont typeface="Arial" panose="020B0604020202020204" pitchFamily="34" charset="0"/>
              <a:buChar char="•"/>
            </a:pPr>
            <a:r>
              <a:rPr lang="en-US" sz="2000" dirty="0" smtClean="0"/>
              <a:t>62,500 frames/second</a:t>
            </a:r>
          </a:p>
          <a:p>
            <a:pPr marL="342900" indent="-342900">
              <a:buFont typeface="Arial" panose="020B0604020202020204" pitchFamily="34" charset="0"/>
              <a:buChar char="•"/>
            </a:pPr>
            <a:r>
              <a:rPr lang="en-US" sz="2000" dirty="0" smtClean="0"/>
              <a:t>129 x 336 pixels</a:t>
            </a:r>
          </a:p>
          <a:p>
            <a:pPr marL="342900" indent="-342900">
              <a:buFont typeface="Arial" panose="020B0604020202020204" pitchFamily="34" charset="0"/>
              <a:buChar char="•"/>
            </a:pPr>
            <a:r>
              <a:rPr lang="en-US" sz="2000" dirty="0"/>
              <a:t>~18 pixels/mm</a:t>
            </a:r>
          </a:p>
          <a:p>
            <a:pPr marL="342900" indent="-342900">
              <a:buFont typeface="Arial" panose="020B0604020202020204" pitchFamily="34" charset="0"/>
              <a:buChar char="•"/>
            </a:pPr>
            <a:r>
              <a:rPr lang="en-US" sz="2000" dirty="0" smtClean="0"/>
              <a:t>7 line pairs/mm (Air Force Target)</a:t>
            </a:r>
          </a:p>
          <a:p>
            <a:pPr marL="342900" indent="-342900">
              <a:buFont typeface="Arial" panose="020B0604020202020204" pitchFamily="34" charset="0"/>
              <a:buChar char="•"/>
            </a:pPr>
            <a:r>
              <a:rPr lang="en-US" sz="2000" dirty="0" smtClean="0"/>
              <a:t>High intensity flash</a:t>
            </a:r>
          </a:p>
          <a:p>
            <a:pPr marL="1085850" lvl="1" indent="-342900"/>
            <a:r>
              <a:rPr lang="en-US" sz="2000" dirty="0" smtClean="0"/>
              <a:t>125 W-s, 1.5 </a:t>
            </a:r>
            <a:r>
              <a:rPr lang="en-US" sz="2000" dirty="0" err="1" smtClean="0"/>
              <a:t>ms</a:t>
            </a:r>
            <a:r>
              <a:rPr lang="en-US" sz="2000" dirty="0" smtClean="0"/>
              <a:t> duration</a:t>
            </a:r>
          </a:p>
          <a:p>
            <a:pPr marL="1085850" lvl="1" indent="-342900"/>
            <a:r>
              <a:rPr lang="en-US" sz="2000" dirty="0" smtClean="0"/>
              <a:t>Triggered off striker bar velocity sensor</a:t>
            </a:r>
          </a:p>
          <a:p>
            <a:pPr marL="1085850" lvl="1" indent="-342900"/>
            <a:r>
              <a:rPr lang="en-US" sz="2000" b="1" dirty="0" smtClean="0"/>
              <a:t>Allows 1 microsecond electronic shutter to eliminate motion blur</a:t>
            </a:r>
            <a:endParaRPr lang="en-US" sz="20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426" y="1676400"/>
            <a:ext cx="1828800" cy="3200400"/>
          </a:xfrm>
          <a:prstGeom prst="rect">
            <a:avLst/>
          </a:prstGeom>
        </p:spPr>
      </p:pic>
      <p:sp>
        <p:nvSpPr>
          <p:cNvPr id="5" name="TextBox 4"/>
          <p:cNvSpPr txBox="1"/>
          <p:nvPr/>
        </p:nvSpPr>
        <p:spPr>
          <a:xfrm>
            <a:off x="5669526" y="4953000"/>
            <a:ext cx="2514600" cy="923330"/>
          </a:xfrm>
          <a:prstGeom prst="rect">
            <a:avLst/>
          </a:prstGeom>
          <a:noFill/>
        </p:spPr>
        <p:txBody>
          <a:bodyPr wrap="square" rtlCol="0">
            <a:spAutoFit/>
          </a:bodyPr>
          <a:lstStyle/>
          <a:p>
            <a:pPr algn="ctr"/>
            <a:r>
              <a:rPr lang="en-US" dirty="0" smtClean="0"/>
              <a:t>Air Force Target image captured under experimental conditions</a:t>
            </a:r>
          </a:p>
        </p:txBody>
      </p:sp>
    </p:spTree>
    <p:extLst>
      <p:ext uri="{BB962C8B-B14F-4D97-AF65-F5344CB8AC3E}">
        <p14:creationId xmlns:p14="http://schemas.microsoft.com/office/powerpoint/2010/main" val="29041021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3200" dirty="0" smtClean="0"/>
              <a:t>NIST Tension </a:t>
            </a:r>
            <a:r>
              <a:rPr lang="en-US" sz="3200" dirty="0" err="1" smtClean="0"/>
              <a:t>Kolsky</a:t>
            </a:r>
            <a:r>
              <a:rPr lang="en-US" sz="3200" dirty="0" smtClean="0"/>
              <a:t> Bar Analysis</a:t>
            </a:r>
            <a:endParaRPr lang="en-US" sz="3200" dirty="0"/>
          </a:p>
        </p:txBody>
      </p:sp>
      <p:sp>
        <p:nvSpPr>
          <p:cNvPr id="3" name="Text Placeholder 2"/>
          <p:cNvSpPr>
            <a:spLocks noGrp="1"/>
          </p:cNvSpPr>
          <p:nvPr>
            <p:ph type="body" sz="quarter" idx="15"/>
          </p:nvPr>
        </p:nvSpPr>
        <p:spPr>
          <a:xfrm>
            <a:off x="365760" y="1295400"/>
            <a:ext cx="7711440" cy="4651248"/>
          </a:xfrm>
        </p:spPr>
        <p:txBody>
          <a:bodyPr>
            <a:noAutofit/>
          </a:bodyPr>
          <a:lstStyle/>
          <a:p>
            <a:pPr marL="342900" indent="-342900">
              <a:buFont typeface="Arial" panose="020B0604020202020204" pitchFamily="34" charset="0"/>
              <a:buChar char="•"/>
            </a:pPr>
            <a:r>
              <a:rPr lang="en-US" sz="2400" dirty="0" smtClean="0"/>
              <a:t>Incident, transmission bars not impedance matched</a:t>
            </a:r>
          </a:p>
          <a:p>
            <a:pPr marL="1085850" lvl="1" indent="-342900"/>
            <a:r>
              <a:rPr lang="en-US" sz="2400" dirty="0" smtClean="0"/>
              <a:t>Modified strain rate equation: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endParaRPr lang="en-US" sz="2400" dirty="0" smtClean="0"/>
          </a:p>
        </p:txBody>
      </p:sp>
      <p:graphicFrame>
        <p:nvGraphicFramePr>
          <p:cNvPr id="10" name="Object 9"/>
          <p:cNvGraphicFramePr>
            <a:graphicFrameLocks noChangeAspect="1"/>
          </p:cNvGraphicFramePr>
          <p:nvPr>
            <p:extLst/>
          </p:nvPr>
        </p:nvGraphicFramePr>
        <p:xfrm>
          <a:off x="1904844" y="2362200"/>
          <a:ext cx="5359879" cy="1479550"/>
        </p:xfrm>
        <a:graphic>
          <a:graphicData uri="http://schemas.openxmlformats.org/presentationml/2006/ole">
            <mc:AlternateContent xmlns:mc="http://schemas.openxmlformats.org/markup-compatibility/2006">
              <mc:Choice xmlns:v="urn:schemas-microsoft-com:vml" Requires="v">
                <p:oleObj spid="_x0000_s5175" name="Equation" r:id="rId3" imgW="2438280" imgH="672840" progId="Equation.3">
                  <p:embed/>
                </p:oleObj>
              </mc:Choice>
              <mc:Fallback>
                <p:oleObj name="Equation" r:id="rId3" imgW="2438280" imgH="672840" progId="Equation.3">
                  <p:embed/>
                  <p:pic>
                    <p:nvPicPr>
                      <p:cNvPr id="0" name=""/>
                      <p:cNvPicPr/>
                      <p:nvPr/>
                    </p:nvPicPr>
                    <p:blipFill>
                      <a:blip r:embed="rId4"/>
                      <a:stretch>
                        <a:fillRect/>
                      </a:stretch>
                    </p:blipFill>
                    <p:spPr>
                      <a:xfrm>
                        <a:off x="1904844" y="2362200"/>
                        <a:ext cx="5359879" cy="1479550"/>
                      </a:xfrm>
                      <a:prstGeom prst="rect">
                        <a:avLst/>
                      </a:prstGeom>
                    </p:spPr>
                  </p:pic>
                </p:oleObj>
              </mc:Fallback>
            </mc:AlternateContent>
          </a:graphicData>
        </a:graphic>
      </p:graphicFrame>
      <p:grpSp>
        <p:nvGrpSpPr>
          <p:cNvPr id="22" name="Group 21"/>
          <p:cNvGrpSpPr/>
          <p:nvPr/>
        </p:nvGrpSpPr>
        <p:grpSpPr>
          <a:xfrm>
            <a:off x="1295400" y="4070866"/>
            <a:ext cx="6070432" cy="1444673"/>
            <a:chOff x="1295400" y="4070866"/>
            <a:chExt cx="6070432" cy="1444673"/>
          </a:xfrm>
        </p:grpSpPr>
        <p:sp>
          <p:nvSpPr>
            <p:cNvPr id="4" name="Rectangle 3"/>
            <p:cNvSpPr/>
            <p:nvPr/>
          </p:nvSpPr>
          <p:spPr>
            <a:xfrm>
              <a:off x="1295400" y="4495855"/>
              <a:ext cx="3099136" cy="373353"/>
            </a:xfrm>
            <a:prstGeom prst="rect">
              <a:avLst/>
            </a:prstGeom>
            <a:gradFill flip="none" rotWithShape="1">
              <a:gsLst>
                <a:gs pos="0">
                  <a:schemeClr val="accent1">
                    <a:tint val="66000"/>
                    <a:satMod val="160000"/>
                  </a:schemeClr>
                </a:gs>
                <a:gs pos="30000">
                  <a:schemeClr val="accent1">
                    <a:tint val="44500"/>
                    <a:satMod val="160000"/>
                  </a:schemeClr>
                </a:gs>
                <a:gs pos="52000">
                  <a:schemeClr val="accent1">
                    <a:tint val="23500"/>
                    <a:satMod val="1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75032" y="4606332"/>
              <a:ext cx="2590800" cy="152400"/>
            </a:xfrm>
            <a:prstGeom prst="rect">
              <a:avLst/>
            </a:prstGeom>
            <a:gradFill flip="none" rotWithShape="1">
              <a:gsLst>
                <a:gs pos="0">
                  <a:schemeClr val="accent1">
                    <a:tint val="66000"/>
                    <a:satMod val="160000"/>
                  </a:schemeClr>
                </a:gs>
                <a:gs pos="30000">
                  <a:schemeClr val="accent1">
                    <a:tint val="44500"/>
                    <a:satMod val="160000"/>
                  </a:schemeClr>
                </a:gs>
                <a:gs pos="52000">
                  <a:schemeClr val="accent1">
                    <a:tint val="23500"/>
                    <a:satMod val="1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187223" y="4869208"/>
              <a:ext cx="1555939" cy="646331"/>
            </a:xfrm>
            <a:prstGeom prst="rect">
              <a:avLst/>
            </a:prstGeom>
            <a:noFill/>
          </p:spPr>
          <p:txBody>
            <a:bodyPr wrap="none" rtlCol="0">
              <a:spAutoFit/>
            </a:bodyPr>
            <a:lstStyle/>
            <a:p>
              <a:pPr algn="ctr"/>
              <a:r>
                <a:rPr lang="en-US" dirty="0" smtClean="0"/>
                <a:t>Incident Bar</a:t>
              </a:r>
            </a:p>
            <a:p>
              <a:pPr algn="ctr"/>
              <a:r>
                <a:rPr lang="en-US" dirty="0" smtClean="0"/>
                <a:t>(Steel, 26 mm)</a:t>
              </a:r>
              <a:endParaRPr lang="en-US" dirty="0"/>
            </a:p>
          </p:txBody>
        </p:sp>
        <p:sp>
          <p:nvSpPr>
            <p:cNvPr id="11" name="Rectangle 10"/>
            <p:cNvSpPr/>
            <p:nvPr/>
          </p:nvSpPr>
          <p:spPr>
            <a:xfrm>
              <a:off x="4394536" y="4659672"/>
              <a:ext cx="380496" cy="45719"/>
            </a:xfrm>
            <a:prstGeom prst="rect">
              <a:avLst/>
            </a:prstGeom>
            <a:gradFill flip="none" rotWithShape="1">
              <a:gsLst>
                <a:gs pos="0">
                  <a:schemeClr val="accent1">
                    <a:tint val="66000"/>
                    <a:satMod val="160000"/>
                  </a:schemeClr>
                </a:gs>
                <a:gs pos="30000">
                  <a:schemeClr val="accent1">
                    <a:tint val="44500"/>
                    <a:satMod val="160000"/>
                  </a:schemeClr>
                </a:gs>
                <a:gs pos="52000">
                  <a:schemeClr val="accent1">
                    <a:tint val="23500"/>
                    <a:satMod val="1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4394536" y="4191000"/>
              <a:ext cx="0" cy="30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780616" y="4191000"/>
              <a:ext cx="0" cy="415333"/>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428331" y="4070866"/>
              <a:ext cx="312906" cy="369332"/>
            </a:xfrm>
            <a:prstGeom prst="rect">
              <a:avLst/>
            </a:prstGeom>
            <a:noFill/>
          </p:spPr>
          <p:txBody>
            <a:bodyPr wrap="none" rtlCol="0">
              <a:spAutoFit/>
            </a:bodyPr>
            <a:lstStyle/>
            <a:p>
              <a:r>
                <a:rPr lang="en-US" i="1" dirty="0" smtClean="0">
                  <a:latin typeface="Times New Roman" panose="02020603050405020304" pitchFamily="18" charset="0"/>
                  <a:cs typeface="Times New Roman" panose="02020603050405020304" pitchFamily="18" charset="0"/>
                </a:rPr>
                <a:t>L</a:t>
              </a:r>
              <a:endParaRPr lang="en-US" i="1"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2688515" y="4073176"/>
              <a:ext cx="553357"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E</a:t>
              </a:r>
              <a:r>
                <a:rPr lang="en-US" i="1" baseline="-25000" dirty="0" err="1" smtClean="0">
                  <a:latin typeface="Times New Roman" panose="02020603050405020304" pitchFamily="18" charset="0"/>
                  <a:cs typeface="Times New Roman" panose="02020603050405020304" pitchFamily="18" charset="0"/>
                </a:rPr>
                <a:t>i</a:t>
              </a:r>
              <a:r>
                <a:rPr lang="en-US" i="1" dirty="0" err="1" smtClean="0">
                  <a:latin typeface="Times New Roman" panose="02020603050405020304" pitchFamily="18" charset="0"/>
                  <a:cs typeface="Times New Roman" panose="02020603050405020304" pitchFamily="18" charset="0"/>
                </a:rPr>
                <a:t>A</a:t>
              </a:r>
              <a:r>
                <a:rPr lang="en-US" i="1" baseline="-25000" dirty="0" err="1" smtClean="0">
                  <a:latin typeface="Times New Roman" panose="02020603050405020304" pitchFamily="18" charset="0"/>
                  <a:cs typeface="Times New Roman" panose="02020603050405020304" pitchFamily="18" charset="0"/>
                </a:rPr>
                <a:t>i</a:t>
              </a:r>
              <a:endParaRPr lang="en-US" i="1" baseline="-250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793753" y="4214000"/>
              <a:ext cx="553357" cy="369332"/>
            </a:xfrm>
            <a:prstGeom prst="rect">
              <a:avLst/>
            </a:prstGeom>
            <a:noFill/>
          </p:spPr>
          <p:txBody>
            <a:bodyPr wrap="none" rtlCol="0">
              <a:spAutoFit/>
            </a:bodyPr>
            <a:lstStyle/>
            <a:p>
              <a:r>
                <a:rPr lang="en-US" i="1" dirty="0" err="1" smtClean="0">
                  <a:latin typeface="Times New Roman" panose="02020603050405020304" pitchFamily="18" charset="0"/>
                  <a:cs typeface="Times New Roman" panose="02020603050405020304" pitchFamily="18" charset="0"/>
                </a:rPr>
                <a:t>E</a:t>
              </a:r>
              <a:r>
                <a:rPr lang="en-US" i="1" baseline="-25000" dirty="0" err="1" smtClean="0">
                  <a:latin typeface="Times New Roman" panose="02020603050405020304" pitchFamily="18" charset="0"/>
                  <a:cs typeface="Times New Roman" panose="02020603050405020304" pitchFamily="18" charset="0"/>
                </a:rPr>
                <a:t>t</a:t>
              </a:r>
              <a:r>
                <a:rPr lang="en-US" i="1" dirty="0" err="1" smtClean="0">
                  <a:latin typeface="Times New Roman" panose="02020603050405020304" pitchFamily="18" charset="0"/>
                  <a:cs typeface="Times New Roman" panose="02020603050405020304" pitchFamily="18" charset="0"/>
                </a:rPr>
                <a:t>A</a:t>
              </a:r>
              <a:r>
                <a:rPr lang="en-US" i="1" baseline="-25000" dirty="0" err="1">
                  <a:latin typeface="Times New Roman" panose="02020603050405020304" pitchFamily="18" charset="0"/>
                  <a:cs typeface="Times New Roman" panose="02020603050405020304" pitchFamily="18" charset="0"/>
                </a:rPr>
                <a:t>t</a:t>
              </a:r>
              <a:endParaRPr lang="en-US" i="1" baseline="-250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037938" y="4758732"/>
              <a:ext cx="2064989" cy="646331"/>
            </a:xfrm>
            <a:prstGeom prst="rect">
              <a:avLst/>
            </a:prstGeom>
            <a:noFill/>
          </p:spPr>
          <p:txBody>
            <a:bodyPr wrap="none" rtlCol="0">
              <a:spAutoFit/>
            </a:bodyPr>
            <a:lstStyle/>
            <a:p>
              <a:pPr algn="ctr"/>
              <a:r>
                <a:rPr lang="en-US" dirty="0" smtClean="0"/>
                <a:t>Transmission Bar</a:t>
              </a:r>
            </a:p>
            <a:p>
              <a:pPr algn="ctr"/>
              <a:r>
                <a:rPr lang="en-US" dirty="0" smtClean="0"/>
                <a:t>(Aluminum, 20 mm)</a:t>
              </a:r>
              <a:endParaRPr lang="en-US" dirty="0"/>
            </a:p>
          </p:txBody>
        </p:sp>
      </p:grpSp>
    </p:spTree>
    <p:extLst>
      <p:ext uri="{BB962C8B-B14F-4D97-AF65-F5344CB8AC3E}">
        <p14:creationId xmlns:p14="http://schemas.microsoft.com/office/powerpoint/2010/main" val="19883373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4114800" y="1905000"/>
            <a:ext cx="4572000" cy="3312531"/>
          </a:xfrm>
          <a:prstGeom prst="rect">
            <a:avLst/>
          </a:prstGeom>
        </p:spPr>
      </p:pic>
      <p:sp>
        <p:nvSpPr>
          <p:cNvPr id="2" name="Text Placeholder 1"/>
          <p:cNvSpPr>
            <a:spLocks noGrp="1"/>
          </p:cNvSpPr>
          <p:nvPr>
            <p:ph type="body" sz="quarter" idx="14"/>
          </p:nvPr>
        </p:nvSpPr>
        <p:spPr>
          <a:xfrm>
            <a:off x="279396" y="457200"/>
            <a:ext cx="8559804" cy="533400"/>
          </a:xfrm>
        </p:spPr>
        <p:txBody>
          <a:bodyPr/>
          <a:lstStyle/>
          <a:p>
            <a:r>
              <a:rPr lang="en-US" sz="3200" dirty="0" smtClean="0"/>
              <a:t>Typical Tension Kolsky Bar Test Results</a:t>
            </a:r>
            <a:endParaRPr lang="en-US" sz="32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752600"/>
            <a:ext cx="4276165" cy="3200400"/>
          </a:xfrm>
          <a:prstGeom prst="rect">
            <a:avLst/>
          </a:prstGeom>
        </p:spPr>
      </p:pic>
      <p:sp>
        <p:nvSpPr>
          <p:cNvPr id="20" name="TextBox 19"/>
          <p:cNvSpPr txBox="1"/>
          <p:nvPr/>
        </p:nvSpPr>
        <p:spPr>
          <a:xfrm>
            <a:off x="2514600" y="1383268"/>
            <a:ext cx="1698094" cy="369332"/>
          </a:xfrm>
          <a:prstGeom prst="rect">
            <a:avLst/>
          </a:prstGeom>
          <a:noFill/>
        </p:spPr>
        <p:txBody>
          <a:bodyPr wrap="none" rtlCol="0">
            <a:spAutoFit/>
          </a:bodyPr>
          <a:lstStyle/>
          <a:p>
            <a:r>
              <a:rPr lang="en-US" dirty="0" smtClean="0"/>
              <a:t>True Axial Strain</a:t>
            </a:r>
            <a:endParaRPr lang="en-US" dirty="0"/>
          </a:p>
        </p:txBody>
      </p:sp>
      <p:cxnSp>
        <p:nvCxnSpPr>
          <p:cNvPr id="22" name="Straight Arrow Connector 21"/>
          <p:cNvCxnSpPr/>
          <p:nvPr/>
        </p:nvCxnSpPr>
        <p:spPr>
          <a:xfrm>
            <a:off x="685800" y="2743200"/>
            <a:ext cx="0" cy="144780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52400" y="2901831"/>
            <a:ext cx="615553" cy="1113446"/>
          </a:xfrm>
          <a:prstGeom prst="rect">
            <a:avLst/>
          </a:prstGeom>
          <a:noFill/>
        </p:spPr>
        <p:txBody>
          <a:bodyPr vert="vert270" wrap="none" rtlCol="0">
            <a:spAutoFit/>
          </a:bodyPr>
          <a:lstStyle/>
          <a:p>
            <a:r>
              <a:rPr lang="en-US" sz="2800" dirty="0" smtClean="0"/>
              <a:t>10 mm</a:t>
            </a:r>
            <a:endParaRPr lang="en-US" sz="2800" dirty="0"/>
          </a:p>
        </p:txBody>
      </p:sp>
      <p:sp>
        <p:nvSpPr>
          <p:cNvPr id="25" name="TextBox 24"/>
          <p:cNvSpPr txBox="1"/>
          <p:nvPr/>
        </p:nvSpPr>
        <p:spPr>
          <a:xfrm>
            <a:off x="1102116" y="4676001"/>
            <a:ext cx="948786" cy="646331"/>
          </a:xfrm>
          <a:prstGeom prst="rect">
            <a:avLst/>
          </a:prstGeom>
          <a:solidFill>
            <a:schemeClr val="bg1"/>
          </a:solidFill>
        </p:spPr>
        <p:txBody>
          <a:bodyPr wrap="none" rtlCol="0">
            <a:spAutoFit/>
          </a:bodyPr>
          <a:lstStyle/>
          <a:p>
            <a:pPr algn="ctr"/>
            <a:r>
              <a:rPr lang="en-US" dirty="0" smtClean="0"/>
              <a:t>Incident</a:t>
            </a:r>
          </a:p>
          <a:p>
            <a:pPr algn="ctr"/>
            <a:r>
              <a:rPr lang="en-US" dirty="0" smtClean="0"/>
              <a:t>Bar</a:t>
            </a:r>
            <a:endParaRPr lang="en-US" dirty="0"/>
          </a:p>
        </p:txBody>
      </p:sp>
      <p:sp>
        <p:nvSpPr>
          <p:cNvPr id="26" name="TextBox 25"/>
          <p:cNvSpPr txBox="1"/>
          <p:nvPr/>
        </p:nvSpPr>
        <p:spPr>
          <a:xfrm>
            <a:off x="879748" y="1429434"/>
            <a:ext cx="1393523" cy="646331"/>
          </a:xfrm>
          <a:prstGeom prst="rect">
            <a:avLst/>
          </a:prstGeom>
          <a:solidFill>
            <a:schemeClr val="bg1"/>
          </a:solidFill>
        </p:spPr>
        <p:txBody>
          <a:bodyPr wrap="none" rtlCol="0">
            <a:spAutoFit/>
          </a:bodyPr>
          <a:lstStyle/>
          <a:p>
            <a:pPr algn="ctr"/>
            <a:r>
              <a:rPr lang="en-US" dirty="0" smtClean="0"/>
              <a:t>Transmission</a:t>
            </a:r>
          </a:p>
          <a:p>
            <a:pPr algn="ctr"/>
            <a:r>
              <a:rPr lang="en-US" dirty="0" smtClean="0"/>
              <a:t>Bar</a:t>
            </a:r>
            <a:endParaRPr lang="en-US" dirty="0"/>
          </a:p>
        </p:txBody>
      </p:sp>
      <p:sp>
        <p:nvSpPr>
          <p:cNvPr id="27" name="TextBox 26"/>
          <p:cNvSpPr txBox="1"/>
          <p:nvPr/>
        </p:nvSpPr>
        <p:spPr>
          <a:xfrm>
            <a:off x="4343400" y="1367135"/>
            <a:ext cx="4361450" cy="461665"/>
          </a:xfrm>
          <a:prstGeom prst="rect">
            <a:avLst/>
          </a:prstGeom>
          <a:noFill/>
        </p:spPr>
        <p:txBody>
          <a:bodyPr wrap="none" rtlCol="0">
            <a:spAutoFit/>
          </a:bodyPr>
          <a:lstStyle/>
          <a:p>
            <a:r>
              <a:rPr lang="en-US" sz="2400" dirty="0" smtClean="0"/>
              <a:t>Stress-Strain and Strain Rate Data</a:t>
            </a:r>
            <a:endParaRPr lang="en-US" sz="2400" dirty="0"/>
          </a:p>
        </p:txBody>
      </p:sp>
      <p:grpSp>
        <p:nvGrpSpPr>
          <p:cNvPr id="38" name="Group 37"/>
          <p:cNvGrpSpPr/>
          <p:nvPr/>
        </p:nvGrpSpPr>
        <p:grpSpPr>
          <a:xfrm>
            <a:off x="2425671" y="1979341"/>
            <a:ext cx="6718329" cy="4221587"/>
            <a:chOff x="2425671" y="1979341"/>
            <a:chExt cx="6718329" cy="4221587"/>
          </a:xfrm>
        </p:grpSpPr>
        <p:grpSp>
          <p:nvGrpSpPr>
            <p:cNvPr id="28" name="Group 27"/>
            <p:cNvGrpSpPr/>
            <p:nvPr/>
          </p:nvGrpSpPr>
          <p:grpSpPr>
            <a:xfrm>
              <a:off x="4656867" y="1979341"/>
              <a:ext cx="849913" cy="2829868"/>
              <a:chOff x="4540001" y="1567262"/>
              <a:chExt cx="2569011" cy="3225180"/>
            </a:xfrm>
          </p:grpSpPr>
          <p:sp>
            <p:nvSpPr>
              <p:cNvPr id="29" name="Rectangle 28"/>
              <p:cNvSpPr/>
              <p:nvPr/>
            </p:nvSpPr>
            <p:spPr>
              <a:xfrm>
                <a:off x="4733969" y="1608267"/>
                <a:ext cx="2173171" cy="318417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4540001" y="1567262"/>
                <a:ext cx="2569011" cy="420925"/>
              </a:xfrm>
              <a:prstGeom prst="rect">
                <a:avLst/>
              </a:prstGeom>
              <a:noFill/>
            </p:spPr>
            <p:txBody>
              <a:bodyPr wrap="none" rtlCol="0">
                <a:spAutoFit/>
              </a:bodyPr>
              <a:lstStyle/>
              <a:p>
                <a:r>
                  <a:rPr lang="en-US" b="1" dirty="0" err="1" smtClean="0"/>
                  <a:t>Ringup</a:t>
                </a:r>
                <a:endParaRPr lang="en-US" b="1" dirty="0"/>
              </a:p>
            </p:txBody>
          </p:sp>
        </p:grpSp>
        <p:sp>
          <p:nvSpPr>
            <p:cNvPr id="37" name="TextBox 36"/>
            <p:cNvSpPr txBox="1"/>
            <p:nvPr/>
          </p:nvSpPr>
          <p:spPr>
            <a:xfrm>
              <a:off x="2425671" y="5369931"/>
              <a:ext cx="6718329" cy="830997"/>
            </a:xfrm>
            <a:prstGeom prst="rect">
              <a:avLst/>
            </a:prstGeom>
            <a:noFill/>
          </p:spPr>
          <p:txBody>
            <a:bodyPr wrap="square" rtlCol="0">
              <a:spAutoFit/>
            </a:bodyPr>
            <a:lstStyle/>
            <a:p>
              <a:r>
                <a:rPr lang="en-US" sz="2400" b="1" dirty="0" err="1" smtClean="0">
                  <a:solidFill>
                    <a:srgbClr val="0070C0"/>
                  </a:solidFill>
                </a:rPr>
                <a:t>Ringup</a:t>
              </a:r>
              <a:r>
                <a:rPr lang="en-US" sz="2400" b="1" dirty="0" smtClean="0">
                  <a:solidFill>
                    <a:srgbClr val="0070C0"/>
                  </a:solidFill>
                </a:rPr>
                <a:t>:</a:t>
              </a:r>
              <a:r>
                <a:rPr lang="en-US" sz="2400" dirty="0" smtClean="0">
                  <a:solidFill>
                    <a:srgbClr val="0070C0"/>
                  </a:solidFill>
                </a:rPr>
                <a:t> Specimen is accelerating, not in force equilibrium, and strain rate is rapidly increasing </a:t>
              </a:r>
              <a:endParaRPr lang="en-US" sz="2400" dirty="0">
                <a:solidFill>
                  <a:srgbClr val="0070C0"/>
                </a:solidFill>
              </a:endParaRPr>
            </a:p>
          </p:txBody>
        </p:sp>
      </p:grpSp>
      <p:grpSp>
        <p:nvGrpSpPr>
          <p:cNvPr id="40" name="Group 39"/>
          <p:cNvGrpSpPr/>
          <p:nvPr/>
        </p:nvGrpSpPr>
        <p:grpSpPr>
          <a:xfrm>
            <a:off x="2419933" y="1977141"/>
            <a:ext cx="5962067" cy="4229761"/>
            <a:chOff x="2444256" y="1977141"/>
            <a:chExt cx="5962067" cy="4229761"/>
          </a:xfrm>
        </p:grpSpPr>
        <p:grpSp>
          <p:nvGrpSpPr>
            <p:cNvPr id="31" name="Group 30"/>
            <p:cNvGrpSpPr/>
            <p:nvPr/>
          </p:nvGrpSpPr>
          <p:grpSpPr>
            <a:xfrm>
              <a:off x="5439994" y="1977141"/>
              <a:ext cx="1490089" cy="2829868"/>
              <a:chOff x="4815058" y="1564148"/>
              <a:chExt cx="885745" cy="3225179"/>
            </a:xfrm>
            <a:solidFill>
              <a:schemeClr val="accent2">
                <a:alpha val="49000"/>
              </a:schemeClr>
            </a:solidFill>
          </p:grpSpPr>
          <p:sp>
            <p:nvSpPr>
              <p:cNvPr id="32" name="Rectangle 31"/>
              <p:cNvSpPr/>
              <p:nvPr/>
            </p:nvSpPr>
            <p:spPr>
              <a:xfrm>
                <a:off x="4815058" y="1605152"/>
                <a:ext cx="885745" cy="3184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33" name="TextBox 32"/>
              <p:cNvSpPr txBox="1"/>
              <p:nvPr/>
            </p:nvSpPr>
            <p:spPr>
              <a:xfrm>
                <a:off x="4877224" y="1564148"/>
                <a:ext cx="761415" cy="420925"/>
              </a:xfrm>
              <a:prstGeom prst="rect">
                <a:avLst/>
              </a:prstGeom>
              <a:noFill/>
            </p:spPr>
            <p:txBody>
              <a:bodyPr wrap="none" rtlCol="0">
                <a:spAutoFit/>
              </a:bodyPr>
              <a:lstStyle/>
              <a:p>
                <a:pPr algn="ctr"/>
                <a:r>
                  <a:rPr lang="en-US" b="1" dirty="0" smtClean="0"/>
                  <a:t>Equilibrium</a:t>
                </a:r>
                <a:endParaRPr lang="en-US" b="1" dirty="0"/>
              </a:p>
            </p:txBody>
          </p:sp>
        </p:grpSp>
        <p:sp>
          <p:nvSpPr>
            <p:cNvPr id="39" name="TextBox 38"/>
            <p:cNvSpPr txBox="1"/>
            <p:nvPr/>
          </p:nvSpPr>
          <p:spPr>
            <a:xfrm>
              <a:off x="2444256" y="5375905"/>
              <a:ext cx="5962067" cy="830997"/>
            </a:xfrm>
            <a:prstGeom prst="rect">
              <a:avLst/>
            </a:prstGeom>
            <a:noFill/>
          </p:spPr>
          <p:txBody>
            <a:bodyPr wrap="square" rtlCol="0">
              <a:spAutoFit/>
            </a:bodyPr>
            <a:lstStyle/>
            <a:p>
              <a:r>
                <a:rPr lang="en-US" sz="2400" b="1" dirty="0" smtClean="0">
                  <a:solidFill>
                    <a:srgbClr val="FF0000"/>
                  </a:solidFill>
                </a:rPr>
                <a:t>Equilibrium:</a:t>
              </a:r>
              <a:r>
                <a:rPr lang="en-US" sz="2400" dirty="0" smtClean="0">
                  <a:solidFill>
                    <a:srgbClr val="FF0000"/>
                  </a:solidFill>
                </a:rPr>
                <a:t> Strain rate is stabilized, specimen is in force equilibrium, no acceleration</a:t>
              </a:r>
              <a:endParaRPr lang="en-US" sz="2400" dirty="0">
                <a:solidFill>
                  <a:srgbClr val="FF0000"/>
                </a:solidFill>
              </a:endParaRPr>
            </a:p>
          </p:txBody>
        </p:sp>
      </p:grpSp>
      <p:grpSp>
        <p:nvGrpSpPr>
          <p:cNvPr id="42" name="Group 41"/>
          <p:cNvGrpSpPr/>
          <p:nvPr/>
        </p:nvGrpSpPr>
        <p:grpSpPr>
          <a:xfrm>
            <a:off x="3187607" y="2013118"/>
            <a:ext cx="5499193" cy="4210959"/>
            <a:chOff x="3187607" y="2013118"/>
            <a:chExt cx="5499193" cy="4210959"/>
          </a:xfrm>
        </p:grpSpPr>
        <p:grpSp>
          <p:nvGrpSpPr>
            <p:cNvPr id="34" name="Group 33"/>
            <p:cNvGrpSpPr/>
            <p:nvPr/>
          </p:nvGrpSpPr>
          <p:grpSpPr>
            <a:xfrm>
              <a:off x="6704133" y="2013118"/>
              <a:ext cx="1830270" cy="2793889"/>
              <a:chOff x="4688980" y="1605152"/>
              <a:chExt cx="1087957" cy="3184175"/>
            </a:xfrm>
            <a:solidFill>
              <a:srgbClr val="FFFF00">
                <a:alpha val="49000"/>
              </a:srgbClr>
            </a:solidFill>
          </p:grpSpPr>
          <p:sp>
            <p:nvSpPr>
              <p:cNvPr id="35" name="Rectangle 34"/>
              <p:cNvSpPr/>
              <p:nvPr/>
            </p:nvSpPr>
            <p:spPr>
              <a:xfrm>
                <a:off x="4815058" y="1605152"/>
                <a:ext cx="885745" cy="3184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36" name="TextBox 35"/>
              <p:cNvSpPr txBox="1"/>
              <p:nvPr/>
            </p:nvSpPr>
            <p:spPr>
              <a:xfrm>
                <a:off x="4688980" y="1742464"/>
                <a:ext cx="1087957" cy="736619"/>
              </a:xfrm>
              <a:prstGeom prst="rect">
                <a:avLst/>
              </a:prstGeom>
              <a:noFill/>
            </p:spPr>
            <p:txBody>
              <a:bodyPr wrap="square" rtlCol="0">
                <a:spAutoFit/>
              </a:bodyPr>
              <a:lstStyle/>
              <a:p>
                <a:pPr algn="ctr"/>
                <a:r>
                  <a:rPr lang="en-US" b="1" dirty="0" smtClean="0"/>
                  <a:t>Necking &amp; Fracture</a:t>
                </a:r>
                <a:endParaRPr lang="en-US" b="1" dirty="0"/>
              </a:p>
            </p:txBody>
          </p:sp>
        </p:grpSp>
        <p:sp>
          <p:nvSpPr>
            <p:cNvPr id="41" name="TextBox 40"/>
            <p:cNvSpPr txBox="1"/>
            <p:nvPr/>
          </p:nvSpPr>
          <p:spPr>
            <a:xfrm>
              <a:off x="3187607" y="5393080"/>
              <a:ext cx="5499193" cy="830997"/>
            </a:xfrm>
            <a:prstGeom prst="rect">
              <a:avLst/>
            </a:prstGeom>
            <a:noFill/>
          </p:spPr>
          <p:txBody>
            <a:bodyPr wrap="square" rtlCol="0">
              <a:spAutoFit/>
            </a:bodyPr>
            <a:lstStyle/>
            <a:p>
              <a:r>
                <a:rPr lang="en-US" sz="2400" b="1" dirty="0" smtClean="0">
                  <a:solidFill>
                    <a:srgbClr val="FFFF00"/>
                  </a:solidFill>
                  <a:effectLst>
                    <a:outerShdw blurRad="38100" dist="38100" dir="2700000" algn="tl">
                      <a:srgbClr val="000000">
                        <a:alpha val="43137"/>
                      </a:srgbClr>
                    </a:outerShdw>
                  </a:effectLst>
                </a:rPr>
                <a:t>Necking and Fracture: </a:t>
              </a:r>
              <a:r>
                <a:rPr lang="en-US" sz="2400" dirty="0" smtClean="0">
                  <a:solidFill>
                    <a:srgbClr val="FFFF00"/>
                  </a:solidFill>
                  <a:effectLst>
                    <a:outerShdw blurRad="38100" dist="38100" dir="2700000" algn="tl">
                      <a:srgbClr val="000000">
                        <a:alpha val="43137"/>
                      </a:srgbClr>
                    </a:outerShdw>
                  </a:effectLst>
                </a:rPr>
                <a:t>Strain localizes and specimen eventually fractures</a:t>
              </a:r>
              <a:endParaRPr lang="en-US" sz="2400" dirty="0">
                <a:solidFill>
                  <a:srgbClr val="FFFF00"/>
                </a:solidFill>
                <a:effectLst>
                  <a:outerShdw blurRad="38100" dist="38100" dir="2700000" algn="tl">
                    <a:srgbClr val="000000">
                      <a:alpha val="43137"/>
                    </a:srgbClr>
                  </a:outerShdw>
                </a:effectLst>
              </a:endParaRPr>
            </a:p>
          </p:txBody>
        </p:sp>
      </p:grpSp>
      <p:sp>
        <p:nvSpPr>
          <p:cNvPr id="3" name="TextBox 2"/>
          <p:cNvSpPr txBox="1"/>
          <p:nvPr/>
        </p:nvSpPr>
        <p:spPr>
          <a:xfrm>
            <a:off x="976509" y="5393080"/>
            <a:ext cx="856773" cy="646331"/>
          </a:xfrm>
          <a:prstGeom prst="rect">
            <a:avLst/>
          </a:prstGeom>
          <a:noFill/>
        </p:spPr>
        <p:txBody>
          <a:bodyPr wrap="none" rtlCol="0">
            <a:spAutoFit/>
          </a:bodyPr>
          <a:lstStyle/>
          <a:p>
            <a:r>
              <a:rPr lang="en-US" dirty="0" smtClean="0"/>
              <a:t>3D DIC</a:t>
            </a:r>
          </a:p>
          <a:p>
            <a:r>
              <a:rPr lang="en-US" dirty="0" smtClean="0"/>
              <a:t>90k fps</a:t>
            </a:r>
            <a:endParaRPr lang="en-US" dirty="0"/>
          </a:p>
        </p:txBody>
      </p:sp>
    </p:spTree>
    <p:extLst>
      <p:ext uri="{BB962C8B-B14F-4D97-AF65-F5344CB8AC3E}">
        <p14:creationId xmlns:p14="http://schemas.microsoft.com/office/powerpoint/2010/main" val="297651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8"/>
                                        </p:tgtEl>
                                      </p:cBhvr>
                                    </p:animEffect>
                                    <p:set>
                                      <p:cBhvr>
                                        <p:cTn id="12" dur="1" fill="hold">
                                          <p:stCondLst>
                                            <p:cond delay="499"/>
                                          </p:stCondLst>
                                        </p:cTn>
                                        <p:tgtEl>
                                          <p:spTgt spid="3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40"/>
                                        </p:tgtEl>
                                      </p:cBhvr>
                                    </p:animEffect>
                                    <p:set>
                                      <p:cBhvr>
                                        <p:cTn id="22" dur="1" fill="hold">
                                          <p:stCondLst>
                                            <p:cond delay="499"/>
                                          </p:stCondLst>
                                        </p:cTn>
                                        <p:tgtEl>
                                          <p:spTgt spid="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smtClean="0"/>
              <a:t>Opportunities for Inverse Analysis</a:t>
            </a:r>
            <a:endParaRPr lang="en-US" sz="3200" dirty="0"/>
          </a:p>
        </p:txBody>
      </p:sp>
      <p:sp>
        <p:nvSpPr>
          <p:cNvPr id="11" name="TextBox 10"/>
          <p:cNvSpPr txBox="1"/>
          <p:nvPr/>
        </p:nvSpPr>
        <p:spPr>
          <a:xfrm>
            <a:off x="457200" y="1143000"/>
            <a:ext cx="7924800" cy="5262979"/>
          </a:xfrm>
          <a:prstGeom prst="rect">
            <a:avLst/>
          </a:prstGeom>
          <a:noFill/>
        </p:spPr>
        <p:txBody>
          <a:bodyPr wrap="square" rtlCol="0">
            <a:spAutoFit/>
          </a:bodyPr>
          <a:lstStyle/>
          <a:p>
            <a:pPr marL="457200" indent="-457200">
              <a:buAutoNum type="arabicParenR"/>
            </a:pPr>
            <a:r>
              <a:rPr lang="en-US" sz="2400" b="1" dirty="0" err="1" smtClean="0">
                <a:effectLst>
                  <a:outerShdw blurRad="38100" dist="38100" dir="2700000" algn="tl">
                    <a:srgbClr val="000000">
                      <a:alpha val="43137"/>
                    </a:srgbClr>
                  </a:outerShdw>
                </a:effectLst>
              </a:rPr>
              <a:t>Ringup</a:t>
            </a:r>
            <a:endParaRPr lang="en-US" sz="2400" b="1" dirty="0" smtClean="0">
              <a:effectLst>
                <a:outerShdw blurRad="38100" dist="38100" dir="2700000" algn="tl">
                  <a:srgbClr val="000000">
                    <a:alpha val="43137"/>
                  </a:srgbClr>
                </a:outerShdw>
              </a:effectLst>
            </a:endParaRPr>
          </a:p>
          <a:p>
            <a:pPr marL="914400" lvl="1" indent="-457200">
              <a:buFont typeface="Arial" panose="020B0604020202020204" pitchFamily="34" charset="0"/>
              <a:buChar char="•"/>
            </a:pPr>
            <a:r>
              <a:rPr lang="en-US" sz="2400" dirty="0" smtClean="0"/>
              <a:t>From zero load to equilibrium deformation</a:t>
            </a:r>
          </a:p>
          <a:p>
            <a:pPr marL="914400" lvl="1" indent="-457200">
              <a:buFont typeface="Arial" panose="020B0604020202020204" pitchFamily="34" charset="0"/>
              <a:buChar char="•"/>
            </a:pPr>
            <a:r>
              <a:rPr lang="en-US" sz="2400" dirty="0" smtClean="0"/>
              <a:t>Strain rate changing, force equilibrium not established (specimen is accelerating)</a:t>
            </a:r>
          </a:p>
          <a:p>
            <a:pPr marL="914400" lvl="1" indent="-457200">
              <a:buFont typeface="Arial" panose="020B0604020202020204" pitchFamily="34" charset="0"/>
              <a:buChar char="•"/>
            </a:pPr>
            <a:r>
              <a:rPr lang="en-US" sz="2400" b="1" dirty="0" smtClean="0">
                <a:solidFill>
                  <a:srgbClr val="FF0000"/>
                </a:solidFill>
              </a:rPr>
              <a:t>Opportunity for Inverse Analysis (OIA): </a:t>
            </a:r>
            <a:r>
              <a:rPr lang="en-US" sz="2400" dirty="0" smtClean="0"/>
              <a:t>data are questionable and often ignored</a:t>
            </a:r>
          </a:p>
          <a:p>
            <a:pPr marL="457200" indent="-457200">
              <a:buAutoNum type="arabicParenR"/>
            </a:pPr>
            <a:r>
              <a:rPr lang="en-US" sz="2400" b="1" dirty="0" smtClean="0">
                <a:effectLst>
                  <a:outerShdw blurRad="38100" dist="38100" dir="2700000" algn="tl">
                    <a:srgbClr val="000000">
                      <a:alpha val="43137"/>
                    </a:srgbClr>
                  </a:outerShdw>
                </a:effectLst>
              </a:rPr>
              <a:t>Equilibrium Deformation</a:t>
            </a:r>
          </a:p>
          <a:p>
            <a:pPr marL="914400" lvl="1" indent="-457200">
              <a:buFont typeface="Arial" panose="020B0604020202020204" pitchFamily="34" charset="0"/>
              <a:buChar char="•"/>
            </a:pPr>
            <a:r>
              <a:rPr lang="en-US" sz="2400" dirty="0"/>
              <a:t>S</a:t>
            </a:r>
            <a:r>
              <a:rPr lang="en-US" sz="2400" dirty="0" smtClean="0"/>
              <a:t>train rate is stabilized, force equilibrium achieved</a:t>
            </a:r>
          </a:p>
          <a:p>
            <a:pPr marL="914400" lvl="1" indent="-457200">
              <a:buFont typeface="Arial" panose="020B0604020202020204" pitchFamily="34" charset="0"/>
              <a:buChar char="•"/>
            </a:pPr>
            <a:r>
              <a:rPr lang="en-US" sz="2400" b="1" dirty="0" smtClean="0">
                <a:solidFill>
                  <a:srgbClr val="FF0000"/>
                </a:solidFill>
              </a:rPr>
              <a:t>OIA: </a:t>
            </a:r>
            <a:r>
              <a:rPr lang="en-US" sz="2400" dirty="0" smtClean="0"/>
              <a:t>strain distribution non-uniformity (sample geometry, material behavior)</a:t>
            </a:r>
          </a:p>
          <a:p>
            <a:pPr marL="457200" indent="-457200">
              <a:buAutoNum type="arabicParenR"/>
            </a:pPr>
            <a:r>
              <a:rPr lang="en-US" sz="2400" b="1" dirty="0" smtClean="0">
                <a:effectLst>
                  <a:outerShdw blurRad="38100" dist="38100" dir="2700000" algn="tl">
                    <a:srgbClr val="000000">
                      <a:alpha val="43137"/>
                    </a:srgbClr>
                  </a:outerShdw>
                </a:effectLst>
              </a:rPr>
              <a:t>Necking/localization and fracture</a:t>
            </a:r>
          </a:p>
          <a:p>
            <a:pPr marL="914400" lvl="1" indent="-457200">
              <a:buFont typeface="Arial" panose="020B0604020202020204" pitchFamily="34" charset="0"/>
              <a:buChar char="•"/>
            </a:pPr>
            <a:r>
              <a:rPr lang="en-US" sz="2400" dirty="0"/>
              <a:t>O</a:t>
            </a:r>
            <a:r>
              <a:rPr lang="en-US" sz="2400" dirty="0" smtClean="0"/>
              <a:t>nset of necking to fracture</a:t>
            </a:r>
          </a:p>
          <a:p>
            <a:pPr marL="914400" lvl="1" indent="-457200">
              <a:buFont typeface="Arial" panose="020B0604020202020204" pitchFamily="34" charset="0"/>
              <a:buChar char="•"/>
            </a:pPr>
            <a:r>
              <a:rPr lang="en-US" sz="2400" dirty="0" smtClean="0"/>
              <a:t>Non-uniform strain and strain rate, local area reduction</a:t>
            </a:r>
          </a:p>
          <a:p>
            <a:pPr marL="914400" lvl="1" indent="-457200">
              <a:buFont typeface="Arial" panose="020B0604020202020204" pitchFamily="34" charset="0"/>
              <a:buChar char="•"/>
            </a:pPr>
            <a:r>
              <a:rPr lang="en-US" sz="2400" b="1" dirty="0" smtClean="0">
                <a:solidFill>
                  <a:srgbClr val="FF0000"/>
                </a:solidFill>
              </a:rPr>
              <a:t>OIA: </a:t>
            </a:r>
            <a:r>
              <a:rPr lang="en-US" sz="2400" dirty="0" smtClean="0"/>
              <a:t>data must be discarded</a:t>
            </a:r>
            <a:endParaRPr lang="en-US" sz="2400" dirty="0"/>
          </a:p>
        </p:txBody>
      </p:sp>
    </p:spTree>
    <p:extLst>
      <p:ext uri="{BB962C8B-B14F-4D97-AF65-F5344CB8AC3E}">
        <p14:creationId xmlns:p14="http://schemas.microsoft.com/office/powerpoint/2010/main" val="3317681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smtClean="0"/>
              <a:t>FEA vs. Non-FEA: Inverse Methods</a:t>
            </a:r>
            <a:endParaRPr lang="en-US" sz="3200" dirty="0"/>
          </a:p>
        </p:txBody>
      </p:sp>
      <p:sp>
        <p:nvSpPr>
          <p:cNvPr id="11" name="TextBox 10"/>
          <p:cNvSpPr txBox="1"/>
          <p:nvPr/>
        </p:nvSpPr>
        <p:spPr>
          <a:xfrm>
            <a:off x="596898" y="1923475"/>
            <a:ext cx="7924800" cy="3867725"/>
          </a:xfrm>
          <a:prstGeom prst="rect">
            <a:avLst/>
          </a:prstGeom>
          <a:noFill/>
        </p:spPr>
        <p:txBody>
          <a:bodyPr wrap="square" rtlCol="0">
            <a:spAutoFit/>
          </a:bodyPr>
          <a:lstStyle/>
          <a:p>
            <a:pPr marL="457200" indent="-457200">
              <a:buAutoNum type="arabicParenR"/>
            </a:pPr>
            <a:r>
              <a:rPr lang="en-US" sz="3200" b="1" dirty="0" smtClean="0">
                <a:effectLst>
                  <a:outerShdw blurRad="38100" dist="38100" dir="2700000" algn="tl">
                    <a:srgbClr val="000000">
                      <a:alpha val="43137"/>
                    </a:srgbClr>
                  </a:outerShdw>
                </a:effectLst>
              </a:rPr>
              <a:t>Finite Element Analysis (FEA) Based</a:t>
            </a: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dirty="0">
              <a:effectLst>
                <a:outerShdw blurRad="38100" dist="38100" dir="2700000" algn="tl">
                  <a:srgbClr val="000000">
                    <a:alpha val="43137"/>
                  </a:srgbClr>
                </a:outerShdw>
              </a:effectLst>
            </a:endParaRPr>
          </a:p>
          <a:p>
            <a:pPr marL="457200" indent="-457200">
              <a:buAutoNum type="arabicParenR"/>
            </a:pPr>
            <a:endParaRPr lang="en-US" sz="3200" b="1" dirty="0" smtClean="0">
              <a:effectLst>
                <a:outerShdw blurRad="38100" dist="38100" dir="2700000" algn="tl">
                  <a:srgbClr val="000000">
                    <a:alpha val="43137"/>
                  </a:srgbClr>
                </a:outerShdw>
              </a:effectLst>
            </a:endParaRPr>
          </a:p>
          <a:p>
            <a:pPr marL="457200" indent="-457200">
              <a:buAutoNum type="arabicParenR"/>
            </a:pPr>
            <a:endParaRPr lang="en-US" sz="3200" b="1" dirty="0" smtClean="0">
              <a:effectLst>
                <a:outerShdw blurRad="38100" dist="38100" dir="2700000" algn="tl">
                  <a:srgbClr val="000000">
                    <a:alpha val="43137"/>
                  </a:srgbClr>
                </a:outerShdw>
              </a:effectLst>
            </a:endParaRPr>
          </a:p>
          <a:p>
            <a:pPr marL="457200" indent="-457200">
              <a:buAutoNum type="arabicParenR"/>
            </a:pPr>
            <a:r>
              <a:rPr lang="en-US" sz="3200" b="1" dirty="0" smtClean="0">
                <a:effectLst>
                  <a:outerShdw blurRad="38100" dist="38100" dir="2700000" algn="tl">
                    <a:srgbClr val="000000">
                      <a:alpha val="43137"/>
                    </a:srgbClr>
                  </a:outerShdw>
                </a:effectLst>
              </a:rPr>
              <a:t>Non FEA – Virtual Fields Method (VFM)</a:t>
            </a: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baseline="30000" dirty="0">
              <a:effectLst>
                <a:outerShdw blurRad="38100" dist="38100" dir="2700000" algn="tl">
                  <a:srgbClr val="000000">
                    <a:alpha val="43137"/>
                  </a:srgbClr>
                </a:outerShdw>
              </a:effectLst>
            </a:endParaRPr>
          </a:p>
          <a:p>
            <a:pPr marL="457200" indent="-457200">
              <a:buAutoNum type="arabicParenR"/>
            </a:pP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baseline="30000" dirty="0">
              <a:effectLst>
                <a:outerShdw blurRad="38100" dist="38100" dir="2700000" algn="tl">
                  <a:srgbClr val="000000">
                    <a:alpha val="43137"/>
                  </a:srgbClr>
                </a:outerShdw>
              </a:effectLst>
            </a:endParaRPr>
          </a:p>
          <a:p>
            <a:endParaRPr lang="en-US" sz="3200" b="1" baseline="30000" dirty="0" smtClean="0">
              <a:effectLst>
                <a:outerShdw blurRad="38100" dist="38100" dir="2700000" algn="tl">
                  <a:srgbClr val="000000">
                    <a:alpha val="43137"/>
                  </a:srgbClr>
                </a:outerShdw>
              </a:effectLst>
            </a:endParaRPr>
          </a:p>
        </p:txBody>
      </p:sp>
      <p:sp>
        <p:nvSpPr>
          <p:cNvPr id="4" name="TextBox 3"/>
          <p:cNvSpPr txBox="1"/>
          <p:nvPr/>
        </p:nvSpPr>
        <p:spPr>
          <a:xfrm>
            <a:off x="1447800" y="2514600"/>
            <a:ext cx="6705600" cy="1015663"/>
          </a:xfrm>
          <a:prstGeom prst="rect">
            <a:avLst/>
          </a:prstGeom>
          <a:noFill/>
        </p:spPr>
        <p:txBody>
          <a:bodyPr wrap="square" rtlCol="0">
            <a:spAutoFit/>
          </a:bodyPr>
          <a:lstStyle/>
          <a:p>
            <a:r>
              <a:rPr lang="en-US" sz="2000" dirty="0" smtClean="0"/>
              <a:t>Involves solving FEA approximation of test and iterating constitutive parameters to find a global minimum error between experiments (DIC and load data) and FEA result.</a:t>
            </a:r>
            <a:endParaRPr lang="en-US" sz="2000" dirty="0"/>
          </a:p>
        </p:txBody>
      </p:sp>
      <p:sp>
        <p:nvSpPr>
          <p:cNvPr id="10" name="TextBox 9"/>
          <p:cNvSpPr txBox="1"/>
          <p:nvPr/>
        </p:nvSpPr>
        <p:spPr>
          <a:xfrm>
            <a:off x="1447800" y="4440560"/>
            <a:ext cx="6705600" cy="1015663"/>
          </a:xfrm>
          <a:prstGeom prst="rect">
            <a:avLst/>
          </a:prstGeom>
          <a:noFill/>
        </p:spPr>
        <p:txBody>
          <a:bodyPr wrap="square" rtlCol="0">
            <a:spAutoFit/>
          </a:bodyPr>
          <a:lstStyle/>
          <a:p>
            <a:r>
              <a:rPr lang="en-US" sz="2000" dirty="0" smtClean="0"/>
              <a:t>Involves solving an explicit or implicit set of algebraic equations using DIC data to directly identify constitutive parameters.</a:t>
            </a:r>
            <a:endParaRPr lang="en-US" sz="2000" dirty="0"/>
          </a:p>
        </p:txBody>
      </p:sp>
    </p:spTree>
    <p:extLst>
      <p:ext uri="{BB962C8B-B14F-4D97-AF65-F5344CB8AC3E}">
        <p14:creationId xmlns:p14="http://schemas.microsoft.com/office/powerpoint/2010/main" val="8690900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err="1" smtClean="0"/>
              <a:t>Ringup</a:t>
            </a:r>
            <a:r>
              <a:rPr lang="en-US" sz="3200" dirty="0" smtClean="0"/>
              <a:t>: Considerations</a:t>
            </a:r>
            <a:endParaRPr lang="en-US" sz="3200" dirty="0"/>
          </a:p>
        </p:txBody>
      </p:sp>
      <p:sp>
        <p:nvSpPr>
          <p:cNvPr id="11" name="TextBox 10"/>
          <p:cNvSpPr txBox="1"/>
          <p:nvPr/>
        </p:nvSpPr>
        <p:spPr>
          <a:xfrm>
            <a:off x="596898" y="1371600"/>
            <a:ext cx="7924800" cy="3867725"/>
          </a:xfrm>
          <a:prstGeom prst="rect">
            <a:avLst/>
          </a:prstGeom>
          <a:noFill/>
        </p:spPr>
        <p:txBody>
          <a:bodyPr wrap="square" rtlCol="0">
            <a:spAutoFit/>
          </a:bodyPr>
          <a:lstStyle/>
          <a:p>
            <a:pPr marL="457200" indent="-457200">
              <a:buAutoNum type="arabicParenR"/>
            </a:pPr>
            <a:r>
              <a:rPr lang="en-US" sz="3200" b="1" dirty="0" smtClean="0">
                <a:effectLst>
                  <a:outerShdw blurRad="38100" dist="38100" dir="2700000" algn="tl">
                    <a:srgbClr val="000000">
                      <a:alpha val="43137"/>
                    </a:srgbClr>
                  </a:outerShdw>
                </a:effectLst>
              </a:rPr>
              <a:t>FEA Method</a:t>
            </a:r>
          </a:p>
          <a:p>
            <a:pPr marL="457200" indent="-457200">
              <a:buAutoNum type="arabicParenR"/>
            </a:pPr>
            <a:endParaRPr lang="en-US" sz="3200" b="1" dirty="0">
              <a:effectLst>
                <a:outerShdw blurRad="38100" dist="38100" dir="2700000" algn="tl">
                  <a:srgbClr val="000000">
                    <a:alpha val="43137"/>
                  </a:srgbClr>
                </a:outerShdw>
              </a:effectLst>
            </a:endParaRPr>
          </a:p>
          <a:p>
            <a:pPr marL="457200" indent="-457200">
              <a:buAutoNum type="arabicParenR"/>
            </a:pPr>
            <a:endParaRPr lang="en-US" sz="3200" b="1" dirty="0" smtClean="0">
              <a:effectLst>
                <a:outerShdw blurRad="38100" dist="38100" dir="2700000" algn="tl">
                  <a:srgbClr val="000000">
                    <a:alpha val="43137"/>
                  </a:srgbClr>
                </a:outerShdw>
              </a:effectLst>
            </a:endParaRPr>
          </a:p>
          <a:p>
            <a:pPr marL="457200" indent="-457200">
              <a:buAutoNum type="arabicParenR"/>
            </a:pPr>
            <a:endParaRPr lang="en-US" sz="3200" b="1" dirty="0" smtClean="0">
              <a:effectLst>
                <a:outerShdw blurRad="38100" dist="38100" dir="2700000" algn="tl">
                  <a:srgbClr val="000000">
                    <a:alpha val="43137"/>
                  </a:srgbClr>
                </a:outerShdw>
              </a:effectLst>
            </a:endParaRPr>
          </a:p>
          <a:p>
            <a:pPr marL="457200" indent="-457200">
              <a:buAutoNum type="arabicParenR"/>
            </a:pPr>
            <a:r>
              <a:rPr lang="en-US" sz="3200" b="1" dirty="0" smtClean="0">
                <a:effectLst>
                  <a:outerShdw blurRad="38100" dist="38100" dir="2700000" algn="tl">
                    <a:srgbClr val="000000">
                      <a:alpha val="43137"/>
                    </a:srgbClr>
                  </a:outerShdw>
                </a:effectLst>
              </a:rPr>
              <a:t>Dynamic Virtual Fields Method (</a:t>
            </a:r>
            <a:r>
              <a:rPr lang="en-US" sz="3200" b="1" dirty="0" err="1" smtClean="0">
                <a:effectLst>
                  <a:outerShdw blurRad="38100" dist="38100" dir="2700000" algn="tl">
                    <a:srgbClr val="000000">
                      <a:alpha val="43137"/>
                    </a:srgbClr>
                  </a:outerShdw>
                </a:effectLst>
              </a:rPr>
              <a:t>dVFM</a:t>
            </a:r>
            <a:r>
              <a:rPr lang="en-US" sz="3200" b="1" dirty="0" smtClean="0">
                <a:effectLst>
                  <a:outerShdw blurRad="38100" dist="38100" dir="2700000" algn="tl">
                    <a:srgbClr val="000000">
                      <a:alpha val="43137"/>
                    </a:srgbClr>
                  </a:outerShdw>
                </a:effectLst>
              </a:rPr>
              <a:t>)</a:t>
            </a: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baseline="30000" dirty="0">
              <a:effectLst>
                <a:outerShdw blurRad="38100" dist="38100" dir="2700000" algn="tl">
                  <a:srgbClr val="000000">
                    <a:alpha val="43137"/>
                  </a:srgbClr>
                </a:outerShdw>
              </a:effectLst>
            </a:endParaRPr>
          </a:p>
          <a:p>
            <a:pPr marL="457200" indent="-457200">
              <a:buAutoNum type="arabicParenR"/>
            </a:pPr>
            <a:endParaRPr lang="en-US" sz="3200" b="1" baseline="30000" dirty="0" smtClean="0">
              <a:effectLst>
                <a:outerShdw blurRad="38100" dist="38100" dir="2700000" algn="tl">
                  <a:srgbClr val="000000">
                    <a:alpha val="43137"/>
                  </a:srgbClr>
                </a:outerShdw>
              </a:effectLst>
            </a:endParaRPr>
          </a:p>
          <a:p>
            <a:pPr marL="457200" indent="-457200">
              <a:buAutoNum type="arabicParenR"/>
            </a:pPr>
            <a:endParaRPr lang="en-US" sz="3200" b="1" baseline="30000" dirty="0">
              <a:effectLst>
                <a:outerShdw blurRad="38100" dist="38100" dir="2700000" algn="tl">
                  <a:srgbClr val="000000">
                    <a:alpha val="43137"/>
                  </a:srgbClr>
                </a:outerShdw>
              </a:effectLst>
            </a:endParaRPr>
          </a:p>
          <a:p>
            <a:endParaRPr lang="en-US" sz="3200" b="1" baseline="30000" dirty="0" smtClean="0">
              <a:effectLst>
                <a:outerShdw blurRad="38100" dist="38100" dir="2700000" algn="tl">
                  <a:srgbClr val="000000">
                    <a:alpha val="43137"/>
                  </a:srgbClr>
                </a:outerShdw>
              </a:effectLst>
            </a:endParaRPr>
          </a:p>
        </p:txBody>
      </p:sp>
      <p:sp>
        <p:nvSpPr>
          <p:cNvPr id="4" name="TextBox 3"/>
          <p:cNvSpPr txBox="1"/>
          <p:nvPr/>
        </p:nvSpPr>
        <p:spPr>
          <a:xfrm>
            <a:off x="1447800" y="1905000"/>
            <a:ext cx="6705600" cy="1415772"/>
          </a:xfrm>
          <a:prstGeom prst="rect">
            <a:avLst/>
          </a:prstGeom>
          <a:noFill/>
        </p:spPr>
        <p:txBody>
          <a:bodyPr wrap="square" rtlCol="0">
            <a:spAutoFit/>
          </a:bodyPr>
          <a:lstStyle/>
          <a:p>
            <a:r>
              <a:rPr lang="en-US" sz="2000" dirty="0" smtClean="0"/>
              <a:t>Iteratively solve FEA model of test with appropriate boundary conditions</a:t>
            </a:r>
          </a:p>
          <a:p>
            <a:endParaRPr lang="en-US" sz="600" dirty="0"/>
          </a:p>
          <a:p>
            <a:r>
              <a:rPr lang="en-US" sz="2000" dirty="0" smtClean="0"/>
              <a:t>Must define objective functions to minimize difference between FEA Results and DIC &amp; Load-Time Measurements</a:t>
            </a:r>
            <a:endParaRPr lang="en-US" sz="2000" dirty="0"/>
          </a:p>
        </p:txBody>
      </p:sp>
      <p:sp>
        <p:nvSpPr>
          <p:cNvPr id="10" name="TextBox 9"/>
          <p:cNvSpPr txBox="1"/>
          <p:nvPr/>
        </p:nvSpPr>
        <p:spPr>
          <a:xfrm>
            <a:off x="1447800" y="3962400"/>
            <a:ext cx="6705600" cy="707886"/>
          </a:xfrm>
          <a:prstGeom prst="rect">
            <a:avLst/>
          </a:prstGeom>
          <a:noFill/>
        </p:spPr>
        <p:txBody>
          <a:bodyPr wrap="square" rtlCol="0">
            <a:spAutoFit/>
          </a:bodyPr>
          <a:lstStyle/>
          <a:p>
            <a:r>
              <a:rPr lang="en-US" sz="2000" dirty="0" smtClean="0"/>
              <a:t>Makes use of acceleration field (</a:t>
            </a:r>
            <a:r>
              <a:rPr lang="en-US" sz="2000" b="1" dirty="0" smtClean="0">
                <a:latin typeface="Cambria Math" panose="02040503050406030204" pitchFamily="18" charset="0"/>
                <a:ea typeface="Cambria Math" panose="02040503050406030204" pitchFamily="18" charset="0"/>
              </a:rPr>
              <a:t>a</a:t>
            </a:r>
            <a:r>
              <a:rPr lang="en-US" sz="2000" dirty="0" smtClean="0"/>
              <a:t>) obtained from second derivative of displacement field to determine inertial forces</a:t>
            </a:r>
          </a:p>
        </p:txBody>
      </p:sp>
      <mc:AlternateContent xmlns:mc="http://schemas.openxmlformats.org/markup-compatibility/2006" xmlns:a14="http://schemas.microsoft.com/office/drawing/2010/main">
        <mc:Choice Requires="a14">
          <p:sp>
            <p:nvSpPr>
              <p:cNvPr id="3" name="TextBox 2"/>
              <p:cNvSpPr txBox="1"/>
              <p:nvPr/>
            </p:nvSpPr>
            <p:spPr>
              <a:xfrm>
                <a:off x="1447800" y="4648200"/>
                <a:ext cx="5082225" cy="863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𝑉</m:t>
                          </m:r>
                        </m:sub>
                        <m:sup/>
                        <m:e>
                          <m:r>
                            <a:rPr lang="en-US" sz="2400" b="1" i="1" smtClean="0">
                              <a:latin typeface="Cambria Math" panose="02040503050406030204" pitchFamily="18" charset="0"/>
                              <a:ea typeface="Cambria Math" panose="02040503050406030204" pitchFamily="18" charset="0"/>
                            </a:rPr>
                            <m:t>𝝈</m:t>
                          </m:r>
                          <m:sSup>
                            <m:sSupPr>
                              <m:ctrlPr>
                                <a:rPr lang="en-US" sz="240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𝜺</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𝑑𝑉</m:t>
                          </m:r>
                          <m:r>
                            <a:rPr lang="en-US" sz="2400" b="0" i="1" smtClean="0">
                              <a:latin typeface="Cambria Math" panose="02040503050406030204" pitchFamily="18" charset="0"/>
                              <a:ea typeface="Cambria Math" panose="02040503050406030204" pitchFamily="18" charset="0"/>
                            </a:rPr>
                            <m:t>−</m:t>
                          </m:r>
                          <m:nary>
                            <m:naryPr>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𝑆</m:t>
                              </m:r>
                            </m:sub>
                            <m:sup/>
                            <m:e>
                              <m:r>
                                <a:rPr lang="en-US" sz="2400" b="1" i="1" smtClean="0">
                                  <a:latin typeface="Cambria Math" panose="02040503050406030204" pitchFamily="18" charset="0"/>
                                  <a:ea typeface="Cambria Math" panose="02040503050406030204" pitchFamily="18" charset="0"/>
                                </a:rPr>
                                <m:t>𝑻</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𝒖</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𝑑𝑆</m:t>
                              </m:r>
                              <m:r>
                                <a:rPr lang="en-US" sz="2400" b="0" i="1" smtClean="0">
                                  <a:latin typeface="Cambria Math" panose="02040503050406030204" pitchFamily="18" charset="0"/>
                                  <a:ea typeface="Cambria Math" panose="02040503050406030204" pitchFamily="18" charset="0"/>
                                </a:rPr>
                                <m:t>=</m:t>
                              </m:r>
                              <m:nary>
                                <m:naryPr>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𝑉</m:t>
                                  </m:r>
                                </m:sub>
                                <m:sup/>
                                <m:e>
                                  <m:r>
                                    <a:rPr lang="en-US" sz="2400" b="0" i="1" smtClean="0">
                                      <a:latin typeface="Cambria Math" panose="02040503050406030204" pitchFamily="18" charset="0"/>
                                      <a:ea typeface="Cambria Math" panose="02040503050406030204" pitchFamily="18" charset="0"/>
                                    </a:rPr>
                                    <m:t>𝜌</m:t>
                                  </m:r>
                                  <m:r>
                                    <a:rPr lang="en-US" sz="2400" b="1" i="1" smtClean="0">
                                      <a:latin typeface="Cambria Math" panose="02040503050406030204" pitchFamily="18" charset="0"/>
                                      <a:ea typeface="Cambria Math" panose="02040503050406030204" pitchFamily="18" charset="0"/>
                                    </a:rPr>
                                    <m:t>𝒂</m:t>
                                  </m:r>
                                  <m:sSup>
                                    <m:sSupPr>
                                      <m:ctrlPr>
                                        <a:rPr lang="en-US" sz="2400"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𝒖</m:t>
                                      </m:r>
                                    </m:e>
                                    <m:sup>
                                      <m:r>
                                        <a:rPr lang="en-US" sz="240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𝑑𝑉</m:t>
                                  </m:r>
                                </m:e>
                              </m:nary>
                            </m:e>
                          </m:nary>
                        </m:e>
                      </m:nary>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1447800" y="4648200"/>
                <a:ext cx="5082225" cy="863185"/>
              </a:xfrm>
              <a:prstGeom prst="rect">
                <a:avLst/>
              </a:prstGeom>
              <a:blipFill>
                <a:blip r:embed="rId3"/>
                <a:stretch>
                  <a:fillRect/>
                </a:stretch>
              </a:blipFill>
            </p:spPr>
            <p:txBody>
              <a:bodyPr/>
              <a:lstStyle/>
              <a:p>
                <a:r>
                  <a:rPr lang="en-US">
                    <a:noFill/>
                  </a:rPr>
                  <a:t> </a:t>
                </a:r>
              </a:p>
            </p:txBody>
          </p:sp>
        </mc:Fallback>
      </mc:AlternateContent>
      <p:sp>
        <p:nvSpPr>
          <p:cNvPr id="5" name="TextBox 4"/>
          <p:cNvSpPr txBox="1"/>
          <p:nvPr/>
        </p:nvSpPr>
        <p:spPr>
          <a:xfrm>
            <a:off x="6477000" y="4756626"/>
            <a:ext cx="2224712" cy="646331"/>
          </a:xfrm>
          <a:prstGeom prst="rect">
            <a:avLst/>
          </a:prstGeom>
          <a:noFill/>
        </p:spPr>
        <p:txBody>
          <a:bodyPr wrap="none" rtlCol="0">
            <a:spAutoFit/>
          </a:bodyPr>
          <a:lstStyle/>
          <a:p>
            <a:r>
              <a:rPr lang="en-US" b="1" i="1" dirty="0" smtClean="0">
                <a:latin typeface="Cambria Math" panose="02040503050406030204" pitchFamily="18" charset="0"/>
                <a:ea typeface="Cambria Math" panose="02040503050406030204" pitchFamily="18" charset="0"/>
              </a:rPr>
              <a:t>Bold</a:t>
            </a:r>
            <a:r>
              <a:rPr lang="en-US" dirty="0" smtClean="0">
                <a:latin typeface="Cambria Math" panose="02040503050406030204" pitchFamily="18" charset="0"/>
                <a:ea typeface="Cambria Math" panose="02040503050406030204" pitchFamily="18" charset="0"/>
              </a:rPr>
              <a:t> – vector/tensor</a:t>
            </a:r>
          </a:p>
          <a:p>
            <a:r>
              <a:rPr lang="en-US" i="1" dirty="0">
                <a:latin typeface="Cambria Math" panose="02040503050406030204" pitchFamily="18" charset="0"/>
                <a:ea typeface="Cambria Math" panose="02040503050406030204" pitchFamily="18" charset="0"/>
              </a:rPr>
              <a:t>*</a:t>
            </a:r>
            <a:r>
              <a:rPr lang="en-US" dirty="0" smtClean="0">
                <a:latin typeface="Cambria Math" panose="02040503050406030204" pitchFamily="18" charset="0"/>
                <a:ea typeface="Cambria Math" panose="02040503050406030204" pitchFamily="18" charset="0"/>
              </a:rPr>
              <a:t> - virtual quantity</a:t>
            </a:r>
            <a:endParaRPr lang="en-US" dirty="0">
              <a:latin typeface="Cambria Math" panose="02040503050406030204" pitchFamily="18" charset="0"/>
              <a:ea typeface="Cambria Math" panose="02040503050406030204" pitchFamily="18" charset="0"/>
            </a:endParaRPr>
          </a:p>
        </p:txBody>
      </p:sp>
      <p:sp>
        <p:nvSpPr>
          <p:cNvPr id="8" name="TextBox 7"/>
          <p:cNvSpPr txBox="1"/>
          <p:nvPr/>
        </p:nvSpPr>
        <p:spPr>
          <a:xfrm>
            <a:off x="1828800" y="5491023"/>
            <a:ext cx="6316922" cy="923330"/>
          </a:xfrm>
          <a:prstGeom prst="rect">
            <a:avLst/>
          </a:prstGeom>
          <a:noFill/>
        </p:spPr>
        <p:txBody>
          <a:bodyPr wrap="none" rtlCol="0">
            <a:spAutoFit/>
          </a:bodyPr>
          <a:lstStyle/>
          <a:p>
            <a:pPr marL="285750" indent="-285750">
              <a:buFont typeface="Symbol" panose="05050102010706020507" pitchFamily="18" charset="2"/>
              <a:buChar char="s"/>
            </a:pPr>
            <a:r>
              <a:rPr lang="en-US" i="1" dirty="0" smtClean="0">
                <a:latin typeface="Cambria Math" panose="02040503050406030204" pitchFamily="18" charset="0"/>
                <a:ea typeface="Cambria Math" panose="02040503050406030204" pitchFamily="18" charset="0"/>
              </a:rPr>
              <a:t> </a:t>
            </a:r>
            <a:r>
              <a:rPr lang="en-US" dirty="0" smtClean="0">
                <a:latin typeface="Cambria Math" panose="02040503050406030204" pitchFamily="18" charset="0"/>
                <a:ea typeface="Cambria Math" panose="02040503050406030204" pitchFamily="18" charset="0"/>
              </a:rPr>
              <a:t>derived from DIC strain field and constitutive parameters</a:t>
            </a:r>
            <a:endParaRPr lang="en-US" i="1" dirty="0" smtClean="0">
              <a:latin typeface="Cambria Math" panose="02040503050406030204" pitchFamily="18" charset="0"/>
              <a:ea typeface="Cambria Math" panose="02040503050406030204" pitchFamily="18" charset="0"/>
            </a:endParaRPr>
          </a:p>
          <a:p>
            <a:r>
              <a:rPr lang="en-US" b="1" i="1" dirty="0" smtClean="0">
                <a:latin typeface="Cambria Math" panose="02040503050406030204" pitchFamily="18" charset="0"/>
                <a:ea typeface="Cambria Math" panose="02040503050406030204" pitchFamily="18" charset="0"/>
              </a:rPr>
              <a:t>T</a:t>
            </a:r>
            <a:r>
              <a:rPr lang="en-US" i="1" dirty="0" smtClean="0">
                <a:latin typeface="Cambria Math" panose="02040503050406030204" pitchFamily="18" charset="0"/>
                <a:ea typeface="Cambria Math" panose="02040503050406030204" pitchFamily="18" charset="0"/>
              </a:rPr>
              <a:t>    </a:t>
            </a:r>
            <a:r>
              <a:rPr lang="en-US" dirty="0" smtClean="0">
                <a:latin typeface="Cambria Math" panose="02040503050406030204" pitchFamily="18" charset="0"/>
                <a:ea typeface="Cambria Math" panose="02040503050406030204" pitchFamily="18" charset="0"/>
              </a:rPr>
              <a:t>derived from external load-time data (if needed)</a:t>
            </a:r>
          </a:p>
          <a:p>
            <a:r>
              <a:rPr lang="en-US" b="1" i="1" dirty="0" smtClean="0">
                <a:latin typeface="Cambria Math" panose="02040503050406030204" pitchFamily="18" charset="0"/>
                <a:ea typeface="Cambria Math" panose="02040503050406030204" pitchFamily="18" charset="0"/>
              </a:rPr>
              <a:t>a</a:t>
            </a:r>
            <a:r>
              <a:rPr lang="en-US" i="1" dirty="0" smtClean="0">
                <a:latin typeface="Cambria Math" panose="02040503050406030204" pitchFamily="18" charset="0"/>
                <a:ea typeface="Cambria Math" panose="02040503050406030204" pitchFamily="18" charset="0"/>
              </a:rPr>
              <a:t>     </a:t>
            </a:r>
            <a:r>
              <a:rPr lang="en-US" dirty="0" smtClean="0">
                <a:latin typeface="Cambria Math" panose="02040503050406030204" pitchFamily="18" charset="0"/>
                <a:ea typeface="Cambria Math" panose="02040503050406030204" pitchFamily="18" charset="0"/>
              </a:rPr>
              <a:t>derived from second derivative of DIC displacement data</a:t>
            </a: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2774612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79396" y="457200"/>
            <a:ext cx="8559804" cy="533400"/>
          </a:xfrm>
        </p:spPr>
        <p:txBody>
          <a:bodyPr/>
          <a:lstStyle/>
          <a:p>
            <a:r>
              <a:rPr lang="en-US" sz="3200" dirty="0" err="1" smtClean="0"/>
              <a:t>Ringup</a:t>
            </a:r>
            <a:r>
              <a:rPr lang="en-US" sz="3200" dirty="0" smtClean="0"/>
              <a:t>: Accelerations from Strain Gage Data</a:t>
            </a:r>
            <a:endParaRPr lang="en-US" sz="3200" dirty="0"/>
          </a:p>
        </p:txBody>
      </p:sp>
      <p:sp>
        <p:nvSpPr>
          <p:cNvPr id="7" name="TextBox 6"/>
          <p:cNvSpPr txBox="1"/>
          <p:nvPr/>
        </p:nvSpPr>
        <p:spPr>
          <a:xfrm>
            <a:off x="152400" y="1114716"/>
            <a:ext cx="8686800" cy="523220"/>
          </a:xfrm>
          <a:prstGeom prst="rect">
            <a:avLst/>
          </a:prstGeom>
          <a:noFill/>
        </p:spPr>
        <p:txBody>
          <a:bodyPr wrap="square" rtlCol="0">
            <a:spAutoFit/>
          </a:bodyPr>
          <a:lstStyle/>
          <a:p>
            <a:r>
              <a:rPr lang="en-US" sz="2800" dirty="0" smtClean="0">
                <a:effectLst>
                  <a:outerShdw blurRad="38100" dist="38100" dir="2700000" algn="tl">
                    <a:srgbClr val="000000">
                      <a:alpha val="43137"/>
                    </a:srgbClr>
                  </a:outerShdw>
                </a:effectLst>
              </a:rPr>
              <a:t>2 MHz recording rate (faster than most current cameras)</a:t>
            </a:r>
            <a:endParaRPr lang="en-US" sz="2800" dirty="0">
              <a:effectLst>
                <a:outerShdw blurRad="38100" dist="38100" dir="2700000" algn="tl">
                  <a:srgbClr val="000000">
                    <a:alpha val="43137"/>
                  </a:srgbClr>
                </a:outerShdw>
              </a:effectLst>
            </a:endParaRPr>
          </a:p>
        </p:txBody>
      </p:sp>
      <p:sp>
        <p:nvSpPr>
          <p:cNvPr id="8" name="TextBox 7"/>
          <p:cNvSpPr txBox="1"/>
          <p:nvPr/>
        </p:nvSpPr>
        <p:spPr>
          <a:xfrm>
            <a:off x="6172200" y="2410811"/>
            <a:ext cx="1076000" cy="369332"/>
          </a:xfrm>
          <a:prstGeom prst="rect">
            <a:avLst/>
          </a:prstGeom>
          <a:noFill/>
        </p:spPr>
        <p:txBody>
          <a:bodyPr wrap="none" rtlCol="0">
            <a:spAutoFit/>
          </a:bodyPr>
          <a:lstStyle/>
          <a:p>
            <a:r>
              <a:rPr lang="en-US" dirty="0" smtClean="0"/>
              <a:t>Order h2 </a:t>
            </a:r>
            <a:endParaRPr lang="en-US" dirty="0"/>
          </a:p>
        </p:txBody>
      </p:sp>
      <p:pic>
        <p:nvPicPr>
          <p:cNvPr id="5" name="Picture 4"/>
          <p:cNvPicPr>
            <a:picLocks noChangeAspect="1"/>
          </p:cNvPicPr>
          <p:nvPr/>
        </p:nvPicPr>
        <p:blipFill>
          <a:blip r:embed="rId3"/>
          <a:stretch>
            <a:fillRect/>
          </a:stretch>
        </p:blipFill>
        <p:spPr>
          <a:xfrm>
            <a:off x="3124200" y="2198225"/>
            <a:ext cx="5486400" cy="397397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2796604"/>
            <a:ext cx="2086055" cy="2139696"/>
          </a:xfrm>
          <a:prstGeom prst="rect">
            <a:avLst/>
          </a:prstGeom>
        </p:spPr>
      </p:pic>
      <p:sp>
        <p:nvSpPr>
          <p:cNvPr id="12" name="TextBox 11"/>
          <p:cNvSpPr txBox="1"/>
          <p:nvPr/>
        </p:nvSpPr>
        <p:spPr>
          <a:xfrm>
            <a:off x="217311" y="2350836"/>
            <a:ext cx="2807885" cy="369332"/>
          </a:xfrm>
          <a:prstGeom prst="rect">
            <a:avLst/>
          </a:prstGeom>
          <a:noFill/>
        </p:spPr>
        <p:txBody>
          <a:bodyPr wrap="none" rtlCol="0">
            <a:spAutoFit/>
          </a:bodyPr>
          <a:lstStyle/>
          <a:p>
            <a:r>
              <a:rPr lang="en-US" dirty="0" smtClean="0"/>
              <a:t>Tension Sample (2D - Sheet)</a:t>
            </a:r>
            <a:endParaRPr lang="en-US" dirty="0"/>
          </a:p>
        </p:txBody>
      </p:sp>
      <p:sp>
        <p:nvSpPr>
          <p:cNvPr id="13" name="TextBox 12"/>
          <p:cNvSpPr txBox="1"/>
          <p:nvPr/>
        </p:nvSpPr>
        <p:spPr>
          <a:xfrm>
            <a:off x="811915" y="5257546"/>
            <a:ext cx="1618905" cy="369332"/>
          </a:xfrm>
          <a:prstGeom prst="rect">
            <a:avLst/>
          </a:prstGeom>
          <a:noFill/>
        </p:spPr>
        <p:txBody>
          <a:bodyPr wrap="none" rtlCol="0">
            <a:spAutoFit/>
          </a:bodyPr>
          <a:lstStyle/>
          <a:p>
            <a:r>
              <a:rPr lang="en-US" dirty="0" smtClean="0"/>
              <a:t>a - acceleration</a:t>
            </a:r>
            <a:endParaRPr lang="en-US" dirty="0"/>
          </a:p>
        </p:txBody>
      </p:sp>
      <p:grpSp>
        <p:nvGrpSpPr>
          <p:cNvPr id="16" name="Group 15"/>
          <p:cNvGrpSpPr/>
          <p:nvPr/>
        </p:nvGrpSpPr>
        <p:grpSpPr>
          <a:xfrm>
            <a:off x="4733969" y="2303792"/>
            <a:ext cx="1314486" cy="3223061"/>
            <a:chOff x="4733969" y="1569381"/>
            <a:chExt cx="1314486" cy="3223061"/>
          </a:xfrm>
        </p:grpSpPr>
        <p:sp>
          <p:nvSpPr>
            <p:cNvPr id="14" name="Rectangle 13"/>
            <p:cNvSpPr/>
            <p:nvPr/>
          </p:nvSpPr>
          <p:spPr>
            <a:xfrm>
              <a:off x="4733969" y="1608267"/>
              <a:ext cx="1314486" cy="318417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921233" y="1569381"/>
              <a:ext cx="837089" cy="369332"/>
            </a:xfrm>
            <a:prstGeom prst="rect">
              <a:avLst/>
            </a:prstGeom>
            <a:noFill/>
          </p:spPr>
          <p:txBody>
            <a:bodyPr wrap="none" rtlCol="0">
              <a:spAutoFit/>
            </a:bodyPr>
            <a:lstStyle/>
            <a:p>
              <a:r>
                <a:rPr lang="en-US" dirty="0" err="1" smtClean="0"/>
                <a:t>Ringup</a:t>
              </a:r>
              <a:endParaRPr lang="en-US" dirty="0"/>
            </a:p>
          </p:txBody>
        </p:sp>
      </p:grpSp>
      <p:grpSp>
        <p:nvGrpSpPr>
          <p:cNvPr id="17" name="Group 16"/>
          <p:cNvGrpSpPr/>
          <p:nvPr/>
        </p:nvGrpSpPr>
        <p:grpSpPr>
          <a:xfrm>
            <a:off x="6048455" y="2322300"/>
            <a:ext cx="906107" cy="3222671"/>
            <a:chOff x="4815058" y="1566656"/>
            <a:chExt cx="906107" cy="3222671"/>
          </a:xfrm>
          <a:solidFill>
            <a:schemeClr val="accent2">
              <a:alpha val="49000"/>
            </a:schemeClr>
          </a:solidFill>
        </p:grpSpPr>
        <p:sp>
          <p:nvSpPr>
            <p:cNvPr id="18" name="Rectangle 17"/>
            <p:cNvSpPr/>
            <p:nvPr/>
          </p:nvSpPr>
          <p:spPr>
            <a:xfrm>
              <a:off x="4815058" y="1605152"/>
              <a:ext cx="885745" cy="3184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19" name="TextBox 18"/>
            <p:cNvSpPr txBox="1"/>
            <p:nvPr/>
          </p:nvSpPr>
          <p:spPr>
            <a:xfrm>
              <a:off x="4832973" y="1566656"/>
              <a:ext cx="888192" cy="646331"/>
            </a:xfrm>
            <a:prstGeom prst="rect">
              <a:avLst/>
            </a:prstGeom>
            <a:grpFill/>
          </p:spPr>
          <p:txBody>
            <a:bodyPr wrap="none" rtlCol="0">
              <a:spAutoFit/>
            </a:bodyPr>
            <a:lstStyle/>
            <a:p>
              <a:pPr algn="ctr"/>
              <a:r>
                <a:rPr lang="en-US" dirty="0" err="1" smtClean="0"/>
                <a:t>Equilib</a:t>
              </a:r>
              <a:r>
                <a:rPr lang="en-US" dirty="0" smtClean="0"/>
                <a:t>-</a:t>
              </a:r>
            </a:p>
            <a:p>
              <a:pPr algn="ctr"/>
              <a:r>
                <a:rPr lang="en-US" dirty="0" err="1" smtClean="0"/>
                <a:t>rium</a:t>
              </a:r>
              <a:endParaRPr lang="en-US" dirty="0"/>
            </a:p>
          </p:txBody>
        </p:sp>
      </p:grpSp>
      <p:sp>
        <p:nvSpPr>
          <p:cNvPr id="3" name="TextBox 2"/>
          <p:cNvSpPr txBox="1"/>
          <p:nvPr/>
        </p:nvSpPr>
        <p:spPr>
          <a:xfrm>
            <a:off x="325554" y="3564304"/>
            <a:ext cx="636713" cy="369332"/>
          </a:xfrm>
          <a:prstGeom prst="rect">
            <a:avLst/>
          </a:prstGeom>
          <a:noFill/>
        </p:spPr>
        <p:txBody>
          <a:bodyPr wrap="none" rtlCol="0">
            <a:spAutoFit/>
          </a:bodyPr>
          <a:lstStyle/>
          <a:p>
            <a:r>
              <a:rPr lang="en-US" dirty="0" smtClean="0">
                <a:solidFill>
                  <a:srgbClr val="0070C0"/>
                </a:solidFill>
              </a:rPr>
              <a:t>1 cm</a:t>
            </a:r>
            <a:endParaRPr lang="en-US" dirty="0">
              <a:solidFill>
                <a:srgbClr val="0070C0"/>
              </a:solidFill>
            </a:endParaRPr>
          </a:p>
        </p:txBody>
      </p:sp>
      <p:cxnSp>
        <p:nvCxnSpPr>
          <p:cNvPr id="6" name="Straight Arrow Connector 5"/>
          <p:cNvCxnSpPr/>
          <p:nvPr/>
        </p:nvCxnSpPr>
        <p:spPr>
          <a:xfrm>
            <a:off x="990600" y="3505529"/>
            <a:ext cx="0" cy="48688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3382931" y="1581796"/>
                <a:ext cx="2911118" cy="5843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𝑐</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rPr>
                                <m:t>𝑟</m:t>
                              </m:r>
                            </m:sub>
                          </m:sSub>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d>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3382931" y="1581796"/>
                <a:ext cx="2911118" cy="58432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818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_MML_Master_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MML_Master_Slide-no_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3232B45B6B3A7479A08F41AB4965D0B" ma:contentTypeVersion="0" ma:contentTypeDescription="Create a new document." ma:contentTypeScope="" ma:versionID="71e347327a9026240bd651754a831ff6">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D757E21-09B2-4A5D-A824-C50175844B79}">
  <ds:schemaRefs>
    <ds:schemaRef ds:uri="http://schemas.microsoft.com/sharepoint/v3/contenttype/forms"/>
  </ds:schemaRefs>
</ds:datastoreItem>
</file>

<file path=customXml/itemProps2.xml><?xml version="1.0" encoding="utf-8"?>
<ds:datastoreItem xmlns:ds="http://schemas.openxmlformats.org/officeDocument/2006/customXml" ds:itemID="{6F9C7138-38FE-40F3-A7F2-A6AC371F7F67}">
  <ds:schemaRefs>
    <ds:schemaRef ds:uri="http://schemas.openxmlformats.org/package/2006/metadata/core-properties"/>
    <ds:schemaRef ds:uri="http://schemas.microsoft.com/office/2006/metadata/properties"/>
    <ds:schemaRef ds:uri="http://purl.org/dc/elements/1.1/"/>
    <ds:schemaRef ds:uri="http://schemas.microsoft.com/office/2006/documentManagement/types"/>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675B83C3-4F05-4C67-B8E8-39772BBDE5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Template_MML_Master_Slide</Template>
  <TotalTime>24596</TotalTime>
  <Words>2770</Words>
  <Application>Microsoft Office PowerPoint</Application>
  <PresentationFormat>On-screen Show (4:3)</PresentationFormat>
  <Paragraphs>435</Paragraphs>
  <Slides>43</Slides>
  <Notes>27</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43</vt:i4>
      </vt:variant>
    </vt:vector>
  </HeadingPairs>
  <TitlesOfParts>
    <vt:vector size="54" baseType="lpstr">
      <vt:lpstr>Arial</vt:lpstr>
      <vt:lpstr>Calibri</vt:lpstr>
      <vt:lpstr>Cambria Math</vt:lpstr>
      <vt:lpstr>Courier New</vt:lpstr>
      <vt:lpstr>Helvetica</vt:lpstr>
      <vt:lpstr>Symbol</vt:lpstr>
      <vt:lpstr>Times New Roman</vt:lpstr>
      <vt:lpstr>Wingdings</vt:lpstr>
      <vt:lpstr>Template_MML_Master_Slide</vt:lpstr>
      <vt:lpstr>2_MML_Master_Slide-no_footer</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smates</dc:creator>
  <cp:lastModifiedBy>Mates, Steven P.</cp:lastModifiedBy>
  <cp:revision>455</cp:revision>
  <cp:lastPrinted>2014-05-30T16:39:41Z</cp:lastPrinted>
  <dcterms:created xsi:type="dcterms:W3CDTF">2012-08-16T12:05:24Z</dcterms:created>
  <dcterms:modified xsi:type="dcterms:W3CDTF">2016-06-08T15:38:29Z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0x01010043232B45B6B3A7479A08F41AB4965D0B</vt:lpwstr>
  </property>
</Properties>
</file>